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22"/>
  </p:notesMasterIdLst>
  <p:handoutMasterIdLst>
    <p:handoutMasterId r:id="rId23"/>
  </p:handoutMasterIdLst>
  <p:sldIdLst>
    <p:sldId id="1768" r:id="rId6"/>
    <p:sldId id="1782" r:id="rId7"/>
    <p:sldId id="1783" r:id="rId8"/>
    <p:sldId id="1769" r:id="rId9"/>
    <p:sldId id="1771" r:id="rId10"/>
    <p:sldId id="1770" r:id="rId11"/>
    <p:sldId id="1780" r:id="rId12"/>
    <p:sldId id="1784" r:id="rId13"/>
    <p:sldId id="1773" r:id="rId14"/>
    <p:sldId id="1775" r:id="rId15"/>
    <p:sldId id="1776" r:id="rId16"/>
    <p:sldId id="1777" r:id="rId17"/>
    <p:sldId id="1778" r:id="rId18"/>
    <p:sldId id="1779" r:id="rId19"/>
    <p:sldId id="1781" r:id="rId20"/>
    <p:sldId id="1472" r:id="rId21"/>
  </p:sldIdLst>
  <p:sldSz cx="18288000" cy="9104313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B7E"/>
    <a:srgbClr val="F675EC"/>
    <a:srgbClr val="B600C2"/>
    <a:srgbClr val="C67416"/>
    <a:srgbClr val="FFA122"/>
    <a:srgbClr val="F8921A"/>
    <a:srgbClr val="DABB5A"/>
    <a:srgbClr val="E40520"/>
    <a:srgbClr val="D45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7" autoAdjust="0"/>
    <p:restoredTop sz="96190" autoAdjust="0"/>
  </p:normalViewPr>
  <p:slideViewPr>
    <p:cSldViewPr snapToGrid="0">
      <p:cViewPr>
        <p:scale>
          <a:sx n="120" d="100"/>
          <a:sy n="120" d="100"/>
        </p:scale>
        <p:origin x="-1480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68" y="20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02.07.23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738313" y="0"/>
            <a:ext cx="10329863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8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38313" y="0"/>
            <a:ext cx="10329863" cy="5141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7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emf"/><Relationship Id="rId7" Type="http://schemas.openxmlformats.org/officeDocument/2006/relationships/image" Target="../media/image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29DD979-3A54-48A6-A22A-FDC5A1B3EE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9AB79E-654E-403C-A81E-D3FFF90DE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E9EE54-3057-4CAA-BFBD-6591E6965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22020" y="0"/>
            <a:ext cx="18310020" cy="9104313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943D0A-B558-4E95-97AB-CAECC108D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06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A1CCB88-124B-480F-9286-286658093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11E6D8D-37CE-4FEF-A990-15667DCD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DEE0E11-E8D8-4077-85B7-406F19EB2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C13BF8C-866F-4A9D-9F03-D9C153D96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7DFC092-A942-4224-B76B-183ACC3B8E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8DF3C16-9D31-4812-8763-A8FB7F96E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B8CB4D-28D3-4DE4-8587-1696B5BFD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7520853E-47E9-4612-97E1-8AB2BA1D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369EA8D-B86D-4B83-BB75-16A59680A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C96C2F84-0FF5-4C9E-AF01-D50092193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5D5DC4A7-5535-4FCE-BB48-E802E6205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774571A-8C5E-44A5-A068-8AA7E65A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22020" y="-1"/>
            <a:ext cx="18310020" cy="6946252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0110" y="1985248"/>
            <a:ext cx="16205760" cy="1502976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EB3827D-7209-4D67-8A7F-93493C8072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D56F2200-CFDD-4F9C-A826-D2A516300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00ABE1D4-35DF-451B-A8F6-603A1653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DB3A3C30-14AE-4792-A8EB-78D8015A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1418744"/>
            <a:ext cx="17383842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15" y="212339"/>
            <a:ext cx="14471866" cy="1459890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40AFFC1-5C34-4994-BF5F-AD132A511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C6124B7C-A990-4786-B7E0-E4D8D544D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7DA6385C-DBEB-4C72-9F77-F4103A64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115057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007069"/>
            <a:ext cx="17383842" cy="6215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>
            <a:lvl1pPr algn="l">
              <a:defRPr/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014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303866" y="1418744"/>
            <a:ext cx="8611988" cy="67511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D58D1A-EBC9-4981-9A96-3DD3C0823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420653" y="1418750"/>
            <a:ext cx="4259322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6746" y="4097069"/>
            <a:ext cx="3877608" cy="306775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20653" y="4649809"/>
            <a:ext cx="4259322" cy="251038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07E86153-C323-4264-B22F-AEF5D7A9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479F8CE-C5CB-47A3-91D9-F3C4BBCE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AD49767D-4A65-4126-9DF4-01018EB1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26748" y="1418746"/>
            <a:ext cx="3877608" cy="25091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2015" y="1418750"/>
            <a:ext cx="8578438" cy="574144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532012" y="4119251"/>
            <a:ext cx="16302320" cy="865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2458406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21184" y="517334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0CC3800-DF97-E340-AD61-35C134DA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063538CD-B88E-E148-9EB7-3FAE9E8C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0419B832-494C-0B40-903A-4AD5A587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4"/>
            <a:ext cx="16302320" cy="8513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1184" y="5946973"/>
            <a:ext cx="1631314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D7805B6F-4861-7347-9C97-EDF9ADB6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51" y="8341724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4D68F10-9007-3848-8395-953654E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71"/>
            <a:ext cx="14095420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576A2A5-D3A3-0E4F-AAEA-6FF9E38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5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" y="1418743"/>
            <a:ext cx="16302320" cy="4392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EADDCB-7D21-435A-AE0F-ADB12F7E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88890B-5B56-4165-9978-173138E34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2235A-B783-4A55-B666-3BF9867C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2"/>
            <a:ext cx="18288000" cy="90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9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213974"/>
            <a:ext cx="14471866" cy="1041462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5BB802A0-5BB8-4824-A8BC-673A16C35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5" y="1486123"/>
            <a:ext cx="17397214" cy="67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9D99876-60E0-417A-8567-F163235ED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793CE4D-22C3-4F9F-9CF7-1EFEE4BC1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861E02D-CB25-4CF6-88D1-EB22C7425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2782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34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EE116146-E8B1-4617-8971-BD3AC89F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3" y="158188"/>
            <a:ext cx="14471866" cy="976686"/>
          </a:xfrm>
        </p:spPr>
        <p:txBody>
          <a:bodyPr anchor="t" anchorCtr="0"/>
          <a:lstStyle>
            <a:lvl1pPr>
              <a:defRPr>
                <a:latin typeface="Nunito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F00A3AA-D5FA-489A-81ED-184C91BCA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013" y="1535374"/>
            <a:ext cx="8145210" cy="6631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A742A66-B2CB-4A90-A622-587833F782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231" y="1515546"/>
            <a:ext cx="8971622" cy="663113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0379DC1-5948-4231-8375-DBF18201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62049" y="8341718"/>
            <a:ext cx="1778926" cy="486124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C7E87F2C-B543-4A0F-85FA-CF497B9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434" y="8350266"/>
            <a:ext cx="14095420" cy="486124"/>
          </a:xfrm>
        </p:spPr>
        <p:txBody>
          <a:bodyPr/>
          <a:lstStyle/>
          <a:p>
            <a:r>
              <a:rPr lang="de-DE"/>
              <a:t>Location Analytics – Real-Time Geofencing using Kafka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DBA6980-F2C7-40C6-B8DE-2C772F6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2012" y="8341720"/>
            <a:ext cx="1150576" cy="486124"/>
          </a:xfrm>
        </p:spPr>
        <p:txBody>
          <a:bodyPr/>
          <a:lstStyle/>
          <a:p>
            <a:fld id="{C8EBD7C1-51EB-4865-9A96-3F34B13A13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72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63F2A91-ABA0-4892-B668-472A0FE70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0DCD5C4-8BD2-455F-ABCB-3179D3104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70" y="8383323"/>
            <a:ext cx="11125200" cy="472075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91"/>
            <a:ext cx="17393310" cy="1029870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1780E6-DE2C-284F-91B8-5F08971F257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6BAEBB-49B4-4A40-B56E-93D5B44B184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"/>
            <a:ext cx="18288000" cy="69462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2667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1009" y="6088621"/>
            <a:ext cx="4391914" cy="700959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046" y="1544579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8046" y="2204945"/>
            <a:ext cx="17393308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5BD248-4519-5541-9DD6-8772D11EFA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22020" y="6"/>
            <a:ext cx="18310020" cy="6946252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049" y="490989"/>
            <a:ext cx="17393310" cy="579646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70" y="6145977"/>
            <a:ext cx="619760" cy="443025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046" y="1604229"/>
            <a:ext cx="10611612" cy="4184500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0913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790407" y="1240258"/>
            <a:ext cx="5542990" cy="4905719"/>
          </a:xfrm>
          <a:prstGeom prst="ellipse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8256" y="8340476"/>
            <a:ext cx="2757600" cy="484983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6367141" y="6060996"/>
            <a:ext cx="679040" cy="554126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2273" y="6073436"/>
            <a:ext cx="4391914" cy="700959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8F69D3-E6CD-F342-9D6C-09A4ED564B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0" y="8377290"/>
            <a:ext cx="11303000" cy="4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22020" y="-1"/>
            <a:ext cx="18310020" cy="9104315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7EEA1F-718B-4D8D-A87C-5BCF3B514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6000" y="324983"/>
            <a:ext cx="2757600" cy="488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2" y="324983"/>
            <a:ext cx="14246656" cy="68321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7" y="272674"/>
            <a:ext cx="14331142" cy="67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15" y="1189033"/>
            <a:ext cx="17383842" cy="7021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CB7A18-A8DC-4D2B-8684-60DF641B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62051" y="8341724"/>
            <a:ext cx="1778926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F19595-8AAD-48F1-B231-FC318D1A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434" y="8350271"/>
            <a:ext cx="14095420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CD6109-0C89-455B-8E7D-82B3678C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012" y="8341725"/>
            <a:ext cx="748148" cy="486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BD7C1-51EB-4865-9A96-3F34B13A13C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CB8785-1E02-41B8-87DE-5367246382A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154836" y="323827"/>
            <a:ext cx="2761020" cy="4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56" r:id="rId25"/>
    <p:sldLayoutId id="2147483757" r:id="rId26"/>
    <p:sldLayoutId id="2147483758" r:id="rId27"/>
    <p:sldLayoutId id="2147483767" r:id="rId28"/>
    <p:sldLayoutId id="21474837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78968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6" name="Picture 2" descr="ksqlDB (@ksqlDB) | Twitter">
            <a:extLst>
              <a:ext uri="{FF2B5EF4-FFF2-40B4-BE49-F238E27FC236}">
                <a16:creationId xmlns:a16="http://schemas.microsoft.com/office/drawing/2014/main" id="{820C221A-7B4C-E949-A428-5EAA0A83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2066501" y="22503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3100280" y="22503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4134059" y="22503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3EC1F5E-B716-F943-BC32-C8252C619D4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277" name="Straight Arrow Connector 60">
            <a:extLst>
              <a:ext uri="{FF2B5EF4-FFF2-40B4-BE49-F238E27FC236}">
                <a16:creationId xmlns:a16="http://schemas.microsoft.com/office/drawing/2014/main" id="{E05F97A9-B7A8-8C44-8D7C-FF3A177CECF3}"/>
              </a:ext>
            </a:extLst>
          </p:cNvPr>
          <p:cNvCxnSpPr>
            <a:cxnSpLocks/>
            <a:stCxn id="276" idx="1"/>
            <a:endCxn id="21" idx="2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9D61D788-17E4-5042-904F-65CF206D383C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5" name="Rounded Rectangle 294">
            <a:extLst>
              <a:ext uri="{FF2B5EF4-FFF2-40B4-BE49-F238E27FC236}">
                <a16:creationId xmlns:a16="http://schemas.microsoft.com/office/drawing/2014/main" id="{4E24B457-A669-1240-85C8-8834F20F2DB3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4639113F-71A1-BA43-B1A0-5FEADEABA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297" name="Straight Arrow Connector 28">
            <a:extLst>
              <a:ext uri="{FF2B5EF4-FFF2-40B4-BE49-F238E27FC236}">
                <a16:creationId xmlns:a16="http://schemas.microsoft.com/office/drawing/2014/main" id="{5A886F69-B2C2-8849-8DEA-0728D70F1C24}"/>
              </a:ext>
            </a:extLst>
          </p:cNvPr>
          <p:cNvCxnSpPr>
            <a:cxnSpLocks/>
            <a:stCxn id="295" idx="3"/>
            <a:endCxn id="294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8">
            <a:extLst>
              <a:ext uri="{FF2B5EF4-FFF2-40B4-BE49-F238E27FC236}">
                <a16:creationId xmlns:a16="http://schemas.microsoft.com/office/drawing/2014/main" id="{464327D4-520D-7245-B2BA-BF9E76131CD4}"/>
              </a:ext>
            </a:extLst>
          </p:cNvPr>
          <p:cNvCxnSpPr>
            <a:cxnSpLocks/>
            <a:endCxn id="301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8">
            <a:extLst>
              <a:ext uri="{FF2B5EF4-FFF2-40B4-BE49-F238E27FC236}">
                <a16:creationId xmlns:a16="http://schemas.microsoft.com/office/drawing/2014/main" id="{259F6C0E-DA55-7E4D-B3DE-47484A74AA65}"/>
              </a:ext>
            </a:extLst>
          </p:cNvPr>
          <p:cNvCxnSpPr>
            <a:cxnSpLocks/>
            <a:stCxn id="300" idx="3"/>
            <a:endCxn id="29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652745C-EF34-6541-A8D3-DCB7D89B4135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DD8DC125-6C6C-F04E-A175-ED75A8E53A65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302" name="Straight Arrow Connector 28">
            <a:extLst>
              <a:ext uri="{FF2B5EF4-FFF2-40B4-BE49-F238E27FC236}">
                <a16:creationId xmlns:a16="http://schemas.microsoft.com/office/drawing/2014/main" id="{DD06663D-17AE-F54C-965F-73CF9DCFF61B}"/>
              </a:ext>
            </a:extLst>
          </p:cNvPr>
          <p:cNvCxnSpPr>
            <a:cxnSpLocks/>
            <a:stCxn id="301" idx="3"/>
            <a:endCxn id="29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28">
            <a:extLst>
              <a:ext uri="{FF2B5EF4-FFF2-40B4-BE49-F238E27FC236}">
                <a16:creationId xmlns:a16="http://schemas.microsoft.com/office/drawing/2014/main" id="{117B281E-A970-194A-A05C-036B079F77C2}"/>
              </a:ext>
            </a:extLst>
          </p:cNvPr>
          <p:cNvCxnSpPr>
            <a:cxnSpLocks/>
            <a:endCxn id="300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4" name="Picture 2" descr="ksqlDB (@ksqlDB) | Twitter">
            <a:extLst>
              <a:ext uri="{FF2B5EF4-FFF2-40B4-BE49-F238E27FC236}">
                <a16:creationId xmlns:a16="http://schemas.microsoft.com/office/drawing/2014/main" id="{333F4CAD-CF33-CC4F-BA89-9E1FD90A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2" descr="ksqlDB (@ksqlDB) | Twitter">
            <a:extLst>
              <a:ext uri="{FF2B5EF4-FFF2-40B4-BE49-F238E27FC236}">
                <a16:creationId xmlns:a16="http://schemas.microsoft.com/office/drawing/2014/main" id="{07F6EB40-2B2B-944E-9B60-F9B7D2E0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94" y="413637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3BA80A-C72F-8E35-1EF5-6E3C02B3D65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280A8B0C-94E1-5ADF-8FE4-95DD7A42236C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36075B-50FA-5347-6BA4-EEE43B21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6" name="Can 35">
            <a:extLst>
              <a:ext uri="{FF2B5EF4-FFF2-40B4-BE49-F238E27FC236}">
                <a16:creationId xmlns:a16="http://schemas.microsoft.com/office/drawing/2014/main" id="{2DF896B6-FD4D-BD9E-DA21-53402822CD3C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06F318-C69E-B6ED-D07F-0F8629CC74F1}"/>
              </a:ext>
            </a:extLst>
          </p:cNvPr>
          <p:cNvCxnSpPr>
            <a:cxnSpLocks/>
            <a:stCxn id="27" idx="3"/>
            <a:endCxn id="36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Redis - Wikipedia">
            <a:extLst>
              <a:ext uri="{FF2B5EF4-FFF2-40B4-BE49-F238E27FC236}">
                <a16:creationId xmlns:a16="http://schemas.microsoft.com/office/drawing/2014/main" id="{901CDFA4-0972-F722-838C-61D41769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95F70A-A37B-FB17-7567-61BC3ADA1AE7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3" name="Manual Operation 42">
            <a:extLst>
              <a:ext uri="{FF2B5EF4-FFF2-40B4-BE49-F238E27FC236}">
                <a16:creationId xmlns:a16="http://schemas.microsoft.com/office/drawing/2014/main" id="{E4922FA0-C702-B12B-C31E-9B3C9B8404A6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5" name="Picture 2" descr="MinIO | Understand the guidelines for using MinIO's marks">
            <a:extLst>
              <a:ext uri="{FF2B5EF4-FFF2-40B4-BE49-F238E27FC236}">
                <a16:creationId xmlns:a16="http://schemas.microsoft.com/office/drawing/2014/main" id="{384034E5-8FD3-5567-F5EA-39617E73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B3398A-21E7-6020-9F0A-8255EB711AC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">
            <a:extLst>
              <a:ext uri="{FF2B5EF4-FFF2-40B4-BE49-F238E27FC236}">
                <a16:creationId xmlns:a16="http://schemas.microsoft.com/office/drawing/2014/main" id="{764AF6CA-7AA6-A38D-BA8E-2E05948A3837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366B85E-DFAA-00F6-3BB7-B15BE0EA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70D60BB-761E-A74A-96FF-C31FF8D061D4}"/>
              </a:ext>
            </a:extLst>
          </p:cNvPr>
          <p:cNvSpPr/>
          <p:nvPr/>
        </p:nvSpPr>
        <p:spPr>
          <a:xfrm>
            <a:off x="125356" y="56450"/>
            <a:ext cx="9864030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73A5F457-9E04-4243-BF44-2278113C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ksqlDB (@ksqlDB) | Twitter">
            <a:extLst>
              <a:ext uri="{FF2B5EF4-FFF2-40B4-BE49-F238E27FC236}">
                <a16:creationId xmlns:a16="http://schemas.microsoft.com/office/drawing/2014/main" id="{E8AA5ADD-FD45-9641-8FF0-54DD22D7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C9EB75E-FCB0-834B-8A7D-20AD92675270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1" name="Straight Arrow Connector 60">
            <a:extLst>
              <a:ext uri="{FF2B5EF4-FFF2-40B4-BE49-F238E27FC236}">
                <a16:creationId xmlns:a16="http://schemas.microsoft.com/office/drawing/2014/main" id="{A53420E8-9F1E-F64B-9919-FE806FE1327F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5FB4E03A-CE83-A24B-B885-255C330B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ksqlDB (@ksqlDB) | Twitter">
            <a:extLst>
              <a:ext uri="{FF2B5EF4-FFF2-40B4-BE49-F238E27FC236}">
                <a16:creationId xmlns:a16="http://schemas.microsoft.com/office/drawing/2014/main" id="{F2933C37-7B7A-3A4B-B486-A80AEF05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AF500A-56B9-2EC7-9F5C-D5D485D3C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8D163AA9-9606-DD41-AF9F-34FB478426B1}"/>
              </a:ext>
            </a:extLst>
          </p:cNvPr>
          <p:cNvSpPr/>
          <p:nvPr/>
        </p:nvSpPr>
        <p:spPr>
          <a:xfrm>
            <a:off x="12053185" y="2140216"/>
            <a:ext cx="4451832" cy="24420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0652" y="3659710"/>
            <a:ext cx="324000" cy="109512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90212" y="4200054"/>
            <a:ext cx="649276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F8BC5E65-738D-4547-99D8-8FEF8551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ksqlDB (@ksqlDB) | Twitter">
            <a:extLst>
              <a:ext uri="{FF2B5EF4-FFF2-40B4-BE49-F238E27FC236}">
                <a16:creationId xmlns:a16="http://schemas.microsoft.com/office/drawing/2014/main" id="{DA84130D-9584-FE4D-B0C2-9A728735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B1752E7-3D55-5041-9520-7092D6159675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90" name="Straight Arrow Connector 60">
            <a:extLst>
              <a:ext uri="{FF2B5EF4-FFF2-40B4-BE49-F238E27FC236}">
                <a16:creationId xmlns:a16="http://schemas.microsoft.com/office/drawing/2014/main" id="{897BF83E-96D3-134D-8C81-FE1377F08958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ksqlDB (@ksqlDB) | Twitter">
            <a:extLst>
              <a:ext uri="{FF2B5EF4-FFF2-40B4-BE49-F238E27FC236}">
                <a16:creationId xmlns:a16="http://schemas.microsoft.com/office/drawing/2014/main" id="{94079921-5158-A541-9D4F-8D61DC68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ksqlDB (@ksqlDB) | Twitter">
            <a:extLst>
              <a:ext uri="{FF2B5EF4-FFF2-40B4-BE49-F238E27FC236}">
                <a16:creationId xmlns:a16="http://schemas.microsoft.com/office/drawing/2014/main" id="{7BC3A786-E4A9-1A4B-B7E0-17DECD56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A2486683-119F-8447-BE05-643A9CF5AA02}"/>
              </a:ext>
            </a:extLst>
          </p:cNvPr>
          <p:cNvSpPr/>
          <p:nvPr/>
        </p:nvSpPr>
        <p:spPr>
          <a:xfrm>
            <a:off x="12259488" y="4102380"/>
            <a:ext cx="4126293" cy="11251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53271" y="3672669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76372" cy="10939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69"/>
            <a:ext cx="681825" cy="148139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49871" y="4200054"/>
            <a:ext cx="689617" cy="7215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hnliches Foto">
            <a:extLst>
              <a:ext uri="{FF2B5EF4-FFF2-40B4-BE49-F238E27FC236}">
                <a16:creationId xmlns:a16="http://schemas.microsoft.com/office/drawing/2014/main" id="{F6CB86D0-2977-914B-A10F-839BEC1B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sqlDB (@ksqlDB) | Twitter">
            <a:extLst>
              <a:ext uri="{FF2B5EF4-FFF2-40B4-BE49-F238E27FC236}">
                <a16:creationId xmlns:a16="http://schemas.microsoft.com/office/drawing/2014/main" id="{5E22B5ED-A85C-CB45-9BB3-7D1D5335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B79EA9F-CC7B-2D4A-9058-D0AC05BEA306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3" name="Straight Arrow Connector 60">
            <a:extLst>
              <a:ext uri="{FF2B5EF4-FFF2-40B4-BE49-F238E27FC236}">
                <a16:creationId xmlns:a16="http://schemas.microsoft.com/office/drawing/2014/main" id="{EF237FDE-7408-D145-AAD2-083C435B89D8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ksqlDB (@ksqlDB) | Twitter">
            <a:extLst>
              <a:ext uri="{FF2B5EF4-FFF2-40B4-BE49-F238E27FC236}">
                <a16:creationId xmlns:a16="http://schemas.microsoft.com/office/drawing/2014/main" id="{D97595C9-D1C9-7145-A8B3-2CE55A16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46165C3F-343B-8C4C-9E1A-BDE88B53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24AA0A5-D2E6-D048-8A97-D6849B5CE2D7}"/>
              </a:ext>
            </a:extLst>
          </p:cNvPr>
          <p:cNvSpPr/>
          <p:nvPr/>
        </p:nvSpPr>
        <p:spPr>
          <a:xfrm>
            <a:off x="131825" y="6781371"/>
            <a:ext cx="9012175" cy="1432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2707" y="3672670"/>
            <a:ext cx="324000" cy="10692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85808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1261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59307" y="4200054"/>
            <a:ext cx="680181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301166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Picture 6" descr="hnliches Foto">
            <a:extLst>
              <a:ext uri="{FF2B5EF4-FFF2-40B4-BE49-F238E27FC236}">
                <a16:creationId xmlns:a16="http://schemas.microsoft.com/office/drawing/2014/main" id="{D2377B53-2248-2141-8842-DAC2C096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sqlDB (@ksqlDB) | Twitter">
            <a:extLst>
              <a:ext uri="{FF2B5EF4-FFF2-40B4-BE49-F238E27FC236}">
                <a16:creationId xmlns:a16="http://schemas.microsoft.com/office/drawing/2014/main" id="{9EFDE6FC-1D09-364C-85B4-FFD2AF6E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6C6D7283-F405-8348-BA72-B50175369F53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07" name="Straight Arrow Connector 60">
            <a:extLst>
              <a:ext uri="{FF2B5EF4-FFF2-40B4-BE49-F238E27FC236}">
                <a16:creationId xmlns:a16="http://schemas.microsoft.com/office/drawing/2014/main" id="{657A289D-CF24-1948-8E0B-02211A9FCF64}"/>
              </a:ext>
            </a:extLst>
          </p:cNvPr>
          <p:cNvCxnSpPr>
            <a:cxnSpLocks/>
            <a:stCxn id="106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6" descr="hnliches Foto">
            <a:extLst>
              <a:ext uri="{FF2B5EF4-FFF2-40B4-BE49-F238E27FC236}">
                <a16:creationId xmlns:a16="http://schemas.microsoft.com/office/drawing/2014/main" id="{9A3E886D-CC1C-4747-8331-C07357482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ksqlDB (@ksqlDB) | Twitter">
            <a:extLst>
              <a:ext uri="{FF2B5EF4-FFF2-40B4-BE49-F238E27FC236}">
                <a16:creationId xmlns:a16="http://schemas.microsoft.com/office/drawing/2014/main" id="{85441860-86BF-A644-81E0-34A8207B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ksqlDB (@ksqlDB) | Twitter">
            <a:extLst>
              <a:ext uri="{FF2B5EF4-FFF2-40B4-BE49-F238E27FC236}">
                <a16:creationId xmlns:a16="http://schemas.microsoft.com/office/drawing/2014/main" id="{5DFAD690-043E-DB46-8DCA-7341703B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6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D982084-B4FD-0E4F-BC24-8FAC7EA6800D}"/>
              </a:ext>
            </a:extLst>
          </p:cNvPr>
          <p:cNvSpPr/>
          <p:nvPr/>
        </p:nvSpPr>
        <p:spPr>
          <a:xfrm>
            <a:off x="9499002" y="5717895"/>
            <a:ext cx="3349320" cy="1426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71A2A54-E53F-FE4F-812C-E20B0ACE828E}"/>
              </a:ext>
            </a:extLst>
          </p:cNvPr>
          <p:cNvSpPr/>
          <p:nvPr/>
        </p:nvSpPr>
        <p:spPr>
          <a:xfrm>
            <a:off x="16433198" y="2367925"/>
            <a:ext cx="1716073" cy="2909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stCxn id="27" idx="1"/>
            <a:endCxn id="56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4" name="Can 63">
            <a:extLst>
              <a:ext uri="{FF2B5EF4-FFF2-40B4-BE49-F238E27FC236}">
                <a16:creationId xmlns:a16="http://schemas.microsoft.com/office/drawing/2014/main" id="{6FD811EA-8283-4047-AC09-481F764A1A46}"/>
              </a:ext>
            </a:extLst>
          </p:cNvPr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60E59E5-42EC-D547-9BB5-EC9139A2634F}"/>
              </a:ext>
            </a:extLst>
          </p:cNvPr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4DCE50-C383-804F-8E5E-65B87BBAB3FE}"/>
              </a:ext>
            </a:extLst>
          </p:cNvPr>
          <p:cNvCxnSpPr>
            <a:cxnSpLocks/>
            <a:stCxn id="64" idx="4"/>
            <a:endCxn id="65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569CC22-A58D-C340-948B-E5A4D0ACDD69}"/>
              </a:ext>
            </a:extLst>
          </p:cNvPr>
          <p:cNvCxnSpPr>
            <a:cxnSpLocks/>
            <a:stCxn id="65" idx="3"/>
            <a:endCxn id="72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36730A-B50C-DC47-8CB0-F7C9811B0C58}"/>
              </a:ext>
            </a:extLst>
          </p:cNvPr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0B681-2DE5-8E45-9E79-78A14D56E094}"/>
              </a:ext>
            </a:extLst>
          </p:cNvPr>
          <p:cNvSpPr txBox="1"/>
          <p:nvPr/>
        </p:nvSpPr>
        <p:spPr>
          <a:xfrm>
            <a:off x="7218656" y="105778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8149BD-9638-C943-BA9D-6CBCFF9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190421"/>
            <a:ext cx="497152" cy="223081"/>
          </a:xfrm>
          <a:prstGeom prst="rect">
            <a:avLst/>
          </a:prstGeom>
        </p:spPr>
      </p:pic>
      <p:pic>
        <p:nvPicPr>
          <p:cNvPr id="71" name="Picture 6" descr="hnliches Foto">
            <a:extLst>
              <a:ext uri="{FF2B5EF4-FFF2-40B4-BE49-F238E27FC236}">
                <a16:creationId xmlns:a16="http://schemas.microsoft.com/office/drawing/2014/main" id="{2CDF7DB0-C21F-2643-A617-3E84D733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n 71">
            <a:extLst>
              <a:ext uri="{FF2B5EF4-FFF2-40B4-BE49-F238E27FC236}">
                <a16:creationId xmlns:a16="http://schemas.microsoft.com/office/drawing/2014/main" id="{A6376D88-3C92-FE47-8AD2-B7B4328B02D7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9866769-FF33-B341-9285-54C971248FCC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3B16F9D-FDF7-9941-A68A-D595245A196C}"/>
              </a:ext>
            </a:extLst>
          </p:cNvPr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75" name="Straight Arrow Connector 47">
            <a:extLst>
              <a:ext uri="{FF2B5EF4-FFF2-40B4-BE49-F238E27FC236}">
                <a16:creationId xmlns:a16="http://schemas.microsoft.com/office/drawing/2014/main" id="{79D71CC0-95A8-CD43-B706-B960D31876D1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id="{184DC74B-DE20-C345-A479-CE0135D38AB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C3858D5C-3B60-E34C-BCB8-8C33C1CBC381}"/>
              </a:ext>
            </a:extLst>
          </p:cNvPr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0EAAC3-F51C-4442-B84A-16E7E4C2BE78}"/>
              </a:ext>
            </a:extLst>
          </p:cNvPr>
          <p:cNvCxnSpPr>
            <a:cxnSpLocks/>
            <a:stCxn id="74" idx="3"/>
            <a:endCxn id="7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sqlDB (@ksqlDB) | Twitter">
            <a:extLst>
              <a:ext uri="{FF2B5EF4-FFF2-40B4-BE49-F238E27FC236}">
                <a16:creationId xmlns:a16="http://schemas.microsoft.com/office/drawing/2014/main" id="{3DF5FC25-BB71-8D42-8337-B86F6C51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C86B8FD-8549-9646-A48D-E82E8803A687}"/>
              </a:ext>
            </a:extLst>
          </p:cNvPr>
          <p:cNvSpPr txBox="1"/>
          <p:nvPr/>
        </p:nvSpPr>
        <p:spPr>
          <a:xfrm>
            <a:off x="13786128" y="3035134"/>
            <a:ext cx="27327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CE65064-472C-FF4A-B250-A55A18141F73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86" name="Picture 2" descr="ksqlDB (@ksqlDB) | Twitter">
            <a:extLst>
              <a:ext uri="{FF2B5EF4-FFF2-40B4-BE49-F238E27FC236}">
                <a16:creationId xmlns:a16="http://schemas.microsoft.com/office/drawing/2014/main" id="{3059C74C-9DDC-024E-9D27-B4DB6109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Arrow Connector 28">
            <a:extLst>
              <a:ext uri="{FF2B5EF4-FFF2-40B4-BE49-F238E27FC236}">
                <a16:creationId xmlns:a16="http://schemas.microsoft.com/office/drawing/2014/main" id="{8124D8C3-0D42-764F-9A39-F4EFB05E194B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Can 87">
            <a:extLst>
              <a:ext uri="{FF2B5EF4-FFF2-40B4-BE49-F238E27FC236}">
                <a16:creationId xmlns:a16="http://schemas.microsoft.com/office/drawing/2014/main" id="{CA08C76F-FDE2-8F4E-BAE8-A6CAE00088AE}"/>
              </a:ext>
            </a:extLst>
          </p:cNvPr>
          <p:cNvSpPr/>
          <p:nvPr/>
        </p:nvSpPr>
        <p:spPr>
          <a:xfrm rot="5400000">
            <a:off x="15535929" y="4215485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89" name="Straight Arrow Connector 28">
            <a:extLst>
              <a:ext uri="{FF2B5EF4-FFF2-40B4-BE49-F238E27FC236}">
                <a16:creationId xmlns:a16="http://schemas.microsoft.com/office/drawing/2014/main" id="{C83E086C-4E42-5543-A248-752D5768F4F3}"/>
              </a:ext>
            </a:extLst>
          </p:cNvPr>
          <p:cNvCxnSpPr>
            <a:cxnSpLocks/>
            <a:stCxn id="85" idx="3"/>
            <a:endCxn id="88" idx="3"/>
          </p:cNvCxnSpPr>
          <p:nvPr/>
        </p:nvCxnSpPr>
        <p:spPr>
          <a:xfrm>
            <a:off x="14415452" y="4712509"/>
            <a:ext cx="780627" cy="482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806135D-C285-BA42-9930-B4B63E109B61}"/>
              </a:ext>
            </a:extLst>
          </p:cNvPr>
          <p:cNvSpPr txBox="1"/>
          <p:nvPr/>
        </p:nvSpPr>
        <p:spPr>
          <a:xfrm>
            <a:off x="15130755" y="4980250"/>
            <a:ext cx="1453671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pic>
        <p:nvPicPr>
          <p:cNvPr id="94" name="Picture 6" descr="hnliches Foto">
            <a:extLst>
              <a:ext uri="{FF2B5EF4-FFF2-40B4-BE49-F238E27FC236}">
                <a16:creationId xmlns:a16="http://schemas.microsoft.com/office/drawing/2014/main" id="{24A19419-400C-4943-8738-703DA7B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28313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an 94">
            <a:extLst>
              <a:ext uri="{FF2B5EF4-FFF2-40B4-BE49-F238E27FC236}">
                <a16:creationId xmlns:a16="http://schemas.microsoft.com/office/drawing/2014/main" id="{3BFA18DC-5DAC-2D49-8261-9BFDD68F7C2A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EE27DB99-1DAE-5B4A-80F2-8B135C089AAF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5AEF09A-20DF-1F4B-B3F9-AEABAFFC05E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BA47373-4A0D-4E45-B380-5B121E38EE70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51F842-0818-C249-ACFE-E0A58255CAAC}"/>
              </a:ext>
            </a:extLst>
          </p:cNvPr>
          <p:cNvCxnSpPr>
            <a:cxnSpLocks/>
            <a:stCxn id="96" idx="4"/>
            <a:endCxn id="98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06FDEEE9-0DE0-0341-9C7A-62390CA8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6950150-96A2-6148-B063-B65B8BC2D48D}"/>
              </a:ext>
            </a:extLst>
          </p:cNvPr>
          <p:cNvCxnSpPr>
            <a:cxnSpLocks/>
            <a:stCxn id="98" idx="3"/>
            <a:endCxn id="95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2" descr="ksqlDB (@ksqlDB) | Twitter">
            <a:extLst>
              <a:ext uri="{FF2B5EF4-FFF2-40B4-BE49-F238E27FC236}">
                <a16:creationId xmlns:a16="http://schemas.microsoft.com/office/drawing/2014/main" id="{8140F953-2EE8-4D42-98F9-0F96142D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9DE3EF0-ECD3-004D-8B1B-84CA57715C0D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104" name="Straight Arrow Connector 112">
            <a:extLst>
              <a:ext uri="{FF2B5EF4-FFF2-40B4-BE49-F238E27FC236}">
                <a16:creationId xmlns:a16="http://schemas.microsoft.com/office/drawing/2014/main" id="{8829B454-91AB-AF4E-8B1C-B2B94B833F03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12">
            <a:extLst>
              <a:ext uri="{FF2B5EF4-FFF2-40B4-BE49-F238E27FC236}">
                <a16:creationId xmlns:a16="http://schemas.microsoft.com/office/drawing/2014/main" id="{0EED92D5-7F6C-CC4D-AAF7-8BA751FBC883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an 105">
            <a:extLst>
              <a:ext uri="{FF2B5EF4-FFF2-40B4-BE49-F238E27FC236}">
                <a16:creationId xmlns:a16="http://schemas.microsoft.com/office/drawing/2014/main" id="{D23CF20C-02E3-324F-BA2A-175E5B850699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317034-3A3D-0D40-820A-22C3425FB0BB}"/>
              </a:ext>
            </a:extLst>
          </p:cNvPr>
          <p:cNvCxnSpPr>
            <a:cxnSpLocks/>
            <a:stCxn id="103" idx="3"/>
            <a:endCxn id="10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" name="Picture 6" descr="hnliches Foto">
            <a:extLst>
              <a:ext uri="{FF2B5EF4-FFF2-40B4-BE49-F238E27FC236}">
                <a16:creationId xmlns:a16="http://schemas.microsoft.com/office/drawing/2014/main" id="{70BE7FDB-2FF6-CA40-81E4-06AFCC9C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sqlDB (@ksqlDB) | Twitter">
            <a:extLst>
              <a:ext uri="{FF2B5EF4-FFF2-40B4-BE49-F238E27FC236}">
                <a16:creationId xmlns:a16="http://schemas.microsoft.com/office/drawing/2014/main" id="{42570406-EF9B-A14F-B6F7-263840DA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23" y="251956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FD06F90-B690-8E49-B68B-9E01CDD05E8E}"/>
              </a:ext>
            </a:extLst>
          </p:cNvPr>
          <p:cNvSpPr/>
          <p:nvPr/>
        </p:nvSpPr>
        <p:spPr>
          <a:xfrm>
            <a:off x="9317335" y="2896770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21" name="Straight Arrow Connector 60">
            <a:extLst>
              <a:ext uri="{FF2B5EF4-FFF2-40B4-BE49-F238E27FC236}">
                <a16:creationId xmlns:a16="http://schemas.microsoft.com/office/drawing/2014/main" id="{50DF065E-3E22-3944-8948-F2DD8D2CBBC4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8529205" y="3040770"/>
            <a:ext cx="788130" cy="1004500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hnliches Foto">
            <a:extLst>
              <a:ext uri="{FF2B5EF4-FFF2-40B4-BE49-F238E27FC236}">
                <a16:creationId xmlns:a16="http://schemas.microsoft.com/office/drawing/2014/main" id="{66EA1229-E528-7B42-9112-1B5932E5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sqlDB (@ksqlDB) | Twitter">
            <a:extLst>
              <a:ext uri="{FF2B5EF4-FFF2-40B4-BE49-F238E27FC236}">
                <a16:creationId xmlns:a16="http://schemas.microsoft.com/office/drawing/2014/main" id="{78DC1005-88D6-8443-BD93-FE2DAE400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sqlDB (@ksqlDB) | Twitter">
            <a:extLst>
              <a:ext uri="{FF2B5EF4-FFF2-40B4-BE49-F238E27FC236}">
                <a16:creationId xmlns:a16="http://schemas.microsoft.com/office/drawing/2014/main" id="{F4314F38-847A-7649-B505-B27CF2F7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4533CDC-23D5-044F-977A-4D52FDD187A9}"/>
              </a:ext>
            </a:extLst>
          </p:cNvPr>
          <p:cNvSpPr/>
          <p:nvPr/>
        </p:nvSpPr>
        <p:spPr>
          <a:xfrm>
            <a:off x="17090206" y="6322582"/>
            <a:ext cx="967679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TipBoard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88AAEAF-A5E7-024E-8A24-5FAE1BC97C12}"/>
              </a:ext>
            </a:extLst>
          </p:cNvPr>
          <p:cNvSpPr/>
          <p:nvPr/>
        </p:nvSpPr>
        <p:spPr>
          <a:xfrm>
            <a:off x="15772568" y="630384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D59A40-127C-F444-9468-3A3A663BD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5326" y="5933252"/>
            <a:ext cx="848906" cy="351271"/>
          </a:xfrm>
          <a:prstGeom prst="rect">
            <a:avLst/>
          </a:prstGeom>
        </p:spPr>
      </p:pic>
      <p:cxnSp>
        <p:nvCxnSpPr>
          <p:cNvPr id="117" name="Straight Arrow Connector 28">
            <a:extLst>
              <a:ext uri="{FF2B5EF4-FFF2-40B4-BE49-F238E27FC236}">
                <a16:creationId xmlns:a16="http://schemas.microsoft.com/office/drawing/2014/main" id="{73CB3A0E-697F-A84C-81FC-B7BF2110530E}"/>
              </a:ext>
            </a:extLst>
          </p:cNvPr>
          <p:cNvCxnSpPr>
            <a:cxnSpLocks/>
            <a:stCxn id="115" idx="3"/>
            <a:endCxn id="113" idx="1"/>
          </p:cNvCxnSpPr>
          <p:nvPr/>
        </p:nvCxnSpPr>
        <p:spPr>
          <a:xfrm>
            <a:off x="16646913" y="6465846"/>
            <a:ext cx="443293" cy="73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8">
            <a:extLst>
              <a:ext uri="{FF2B5EF4-FFF2-40B4-BE49-F238E27FC236}">
                <a16:creationId xmlns:a16="http://schemas.microsoft.com/office/drawing/2014/main" id="{D84D154F-EC33-5B4A-8975-57A46A3B665A}"/>
              </a:ext>
            </a:extLst>
          </p:cNvPr>
          <p:cNvCxnSpPr>
            <a:cxnSpLocks/>
            <a:stCxn id="88" idx="1"/>
            <a:endCxn id="130" idx="1"/>
          </p:cNvCxnSpPr>
          <p:nvPr/>
        </p:nvCxnSpPr>
        <p:spPr>
          <a:xfrm>
            <a:off x="16199779" y="4717335"/>
            <a:ext cx="490192" cy="142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8">
            <a:extLst>
              <a:ext uri="{FF2B5EF4-FFF2-40B4-BE49-F238E27FC236}">
                <a16:creationId xmlns:a16="http://schemas.microsoft.com/office/drawing/2014/main" id="{BB95074E-FBD3-BF43-85B4-E7549CA943EF}"/>
              </a:ext>
            </a:extLst>
          </p:cNvPr>
          <p:cNvCxnSpPr>
            <a:cxnSpLocks/>
            <a:stCxn id="127" idx="3"/>
            <a:endCxn id="115" idx="1"/>
          </p:cNvCxnSpPr>
          <p:nvPr/>
        </p:nvCxnSpPr>
        <p:spPr>
          <a:xfrm flipH="1">
            <a:off x="15772568" y="2738126"/>
            <a:ext cx="1660577" cy="3727720"/>
          </a:xfrm>
          <a:prstGeom prst="curvedConnector5">
            <a:avLst>
              <a:gd name="adj1" fmla="val -41098"/>
              <a:gd name="adj2" fmla="val 80438"/>
              <a:gd name="adj3" fmla="val 11376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387C7CD-4D6A-8347-B319-1648CFDCD6B3}"/>
              </a:ext>
            </a:extLst>
          </p:cNvPr>
          <p:cNvSpPr/>
          <p:nvPr/>
        </p:nvSpPr>
        <p:spPr>
          <a:xfrm>
            <a:off x="16683824" y="2576126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18D7241-440C-F74E-88A2-6F355BDB7A69}"/>
              </a:ext>
            </a:extLst>
          </p:cNvPr>
          <p:cNvSpPr/>
          <p:nvPr/>
        </p:nvSpPr>
        <p:spPr>
          <a:xfrm>
            <a:off x="16689971" y="4556759"/>
            <a:ext cx="749321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Format Tile</a:t>
            </a:r>
          </a:p>
        </p:txBody>
      </p:sp>
      <p:cxnSp>
        <p:nvCxnSpPr>
          <p:cNvPr id="132" name="Straight Arrow Connector 28">
            <a:extLst>
              <a:ext uri="{FF2B5EF4-FFF2-40B4-BE49-F238E27FC236}">
                <a16:creationId xmlns:a16="http://schemas.microsoft.com/office/drawing/2014/main" id="{AC2A155F-85F9-EC43-A76E-87E04873413D}"/>
              </a:ext>
            </a:extLst>
          </p:cNvPr>
          <p:cNvCxnSpPr>
            <a:cxnSpLocks/>
            <a:stCxn id="130" idx="3"/>
            <a:endCxn id="115" idx="1"/>
          </p:cNvCxnSpPr>
          <p:nvPr/>
        </p:nvCxnSpPr>
        <p:spPr>
          <a:xfrm flipH="1">
            <a:off x="15772568" y="4718759"/>
            <a:ext cx="1666724" cy="1747087"/>
          </a:xfrm>
          <a:prstGeom prst="curvedConnector5">
            <a:avLst>
              <a:gd name="adj1" fmla="val -13716"/>
              <a:gd name="adj2" fmla="val 50000"/>
              <a:gd name="adj3" fmla="val 113716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28">
            <a:extLst>
              <a:ext uri="{FF2B5EF4-FFF2-40B4-BE49-F238E27FC236}">
                <a16:creationId xmlns:a16="http://schemas.microsoft.com/office/drawing/2014/main" id="{B6BC41BD-D534-654C-9B38-5FB0B16453C1}"/>
              </a:ext>
            </a:extLst>
          </p:cNvPr>
          <p:cNvCxnSpPr>
            <a:cxnSpLocks/>
            <a:stCxn id="77" idx="1"/>
            <a:endCxn id="127" idx="1"/>
          </p:cNvCxnSpPr>
          <p:nvPr/>
        </p:nvCxnSpPr>
        <p:spPr>
          <a:xfrm flipV="1">
            <a:off x="16190617" y="2738126"/>
            <a:ext cx="493207" cy="667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ksqlDB (@ksqlDB) | Twitter">
            <a:extLst>
              <a:ext uri="{FF2B5EF4-FFF2-40B4-BE49-F238E27FC236}">
                <a16:creationId xmlns:a16="http://schemas.microsoft.com/office/drawing/2014/main" id="{7A844372-5916-384A-95ED-501FCC1F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411144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ksqlDB (@ksqlDB) | Twitter">
            <a:extLst>
              <a:ext uri="{FF2B5EF4-FFF2-40B4-BE49-F238E27FC236}">
                <a16:creationId xmlns:a16="http://schemas.microsoft.com/office/drawing/2014/main" id="{1F31E481-101B-1D4A-B6E9-046BC825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401" y="215227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4EB6187-0FF6-D044-9A43-82524985F44C}"/>
              </a:ext>
            </a:extLst>
          </p:cNvPr>
          <p:cNvSpPr/>
          <p:nvPr/>
        </p:nvSpPr>
        <p:spPr>
          <a:xfrm>
            <a:off x="10312164" y="3846474"/>
            <a:ext cx="2041053" cy="1798204"/>
          </a:xfrm>
          <a:custGeom>
            <a:avLst/>
            <a:gdLst>
              <a:gd name="connsiteX0" fmla="*/ 25167 w 889233"/>
              <a:gd name="connsiteY0" fmla="*/ 595619 h 855678"/>
              <a:gd name="connsiteX1" fmla="*/ 0 w 889233"/>
              <a:gd name="connsiteY1" fmla="*/ 260059 h 855678"/>
              <a:gd name="connsiteX2" fmla="*/ 142613 w 889233"/>
              <a:gd name="connsiteY2" fmla="*/ 58723 h 855678"/>
              <a:gd name="connsiteX3" fmla="*/ 352338 w 889233"/>
              <a:gd name="connsiteY3" fmla="*/ 0 h 855678"/>
              <a:gd name="connsiteX4" fmla="*/ 612397 w 889233"/>
              <a:gd name="connsiteY4" fmla="*/ 0 h 855678"/>
              <a:gd name="connsiteX5" fmla="*/ 838899 w 889233"/>
              <a:gd name="connsiteY5" fmla="*/ 134224 h 855678"/>
              <a:gd name="connsiteX6" fmla="*/ 889233 w 889233"/>
              <a:gd name="connsiteY6" fmla="*/ 293615 h 855678"/>
              <a:gd name="connsiteX7" fmla="*/ 889233 w 889233"/>
              <a:gd name="connsiteY7" fmla="*/ 578841 h 855678"/>
              <a:gd name="connsiteX8" fmla="*/ 662730 w 889233"/>
              <a:gd name="connsiteY8" fmla="*/ 788566 h 855678"/>
              <a:gd name="connsiteX9" fmla="*/ 436228 w 889233"/>
              <a:gd name="connsiteY9" fmla="*/ 855678 h 855678"/>
              <a:gd name="connsiteX10" fmla="*/ 243281 w 889233"/>
              <a:gd name="connsiteY10" fmla="*/ 771788 h 855678"/>
              <a:gd name="connsiteX11" fmla="*/ 92279 w 889233"/>
              <a:gd name="connsiteY11" fmla="*/ 729843 h 855678"/>
              <a:gd name="connsiteX12" fmla="*/ 25167 w 889233"/>
              <a:gd name="connsiteY12" fmla="*/ 595619 h 8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9233" h="855678">
                <a:moveTo>
                  <a:pt x="25167" y="595619"/>
                </a:moveTo>
                <a:lnTo>
                  <a:pt x="0" y="260059"/>
                </a:lnTo>
                <a:lnTo>
                  <a:pt x="142613" y="58723"/>
                </a:lnTo>
                <a:lnTo>
                  <a:pt x="352338" y="0"/>
                </a:lnTo>
                <a:lnTo>
                  <a:pt x="612397" y="0"/>
                </a:lnTo>
                <a:lnTo>
                  <a:pt x="838899" y="134224"/>
                </a:lnTo>
                <a:lnTo>
                  <a:pt x="889233" y="293615"/>
                </a:lnTo>
                <a:lnTo>
                  <a:pt x="889233" y="578841"/>
                </a:lnTo>
                <a:lnTo>
                  <a:pt x="662730" y="788566"/>
                </a:lnTo>
                <a:lnTo>
                  <a:pt x="436228" y="855678"/>
                </a:lnTo>
                <a:lnTo>
                  <a:pt x="243281" y="771788"/>
                </a:lnTo>
                <a:lnTo>
                  <a:pt x="92279" y="729843"/>
                </a:lnTo>
                <a:lnTo>
                  <a:pt x="25167" y="5956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854" tIns="80927" rIns="161854" bIns="809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186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01FD-706A-C746-89C4-A416C702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C9D0C3-319E-4444-8002-563ED4CD8FE5}"/>
              </a:ext>
            </a:extLst>
          </p:cNvPr>
          <p:cNvSpPr/>
          <p:nvPr/>
        </p:nvSpPr>
        <p:spPr>
          <a:xfrm>
            <a:off x="7953990" y="4552156"/>
            <a:ext cx="3595280" cy="2813846"/>
          </a:xfrm>
          <a:custGeom>
            <a:avLst/>
            <a:gdLst>
              <a:gd name="connsiteX0" fmla="*/ 0 w 2407651"/>
              <a:gd name="connsiteY0" fmla="*/ 2785145 h 2785145"/>
              <a:gd name="connsiteX1" fmla="*/ 486562 w 2407651"/>
              <a:gd name="connsiteY1" fmla="*/ 2382474 h 2785145"/>
              <a:gd name="connsiteX2" fmla="*/ 947956 w 2407651"/>
              <a:gd name="connsiteY2" fmla="*/ 2197916 h 2785145"/>
              <a:gd name="connsiteX3" fmla="*/ 1384184 w 2407651"/>
              <a:gd name="connsiteY3" fmla="*/ 1971413 h 2785145"/>
              <a:gd name="connsiteX4" fmla="*/ 1526796 w 2407651"/>
              <a:gd name="connsiteY4" fmla="*/ 1786855 h 2785145"/>
              <a:gd name="connsiteX5" fmla="*/ 1526796 w 2407651"/>
              <a:gd name="connsiteY5" fmla="*/ 1342239 h 2785145"/>
              <a:gd name="connsiteX6" fmla="*/ 1652631 w 2407651"/>
              <a:gd name="connsiteY6" fmla="*/ 1073791 h 2785145"/>
              <a:gd name="connsiteX7" fmla="*/ 1887523 w 2407651"/>
              <a:gd name="connsiteY7" fmla="*/ 805343 h 2785145"/>
              <a:gd name="connsiteX8" fmla="*/ 2323751 w 2407651"/>
              <a:gd name="connsiteY8" fmla="*/ 285226 h 2785145"/>
              <a:gd name="connsiteX9" fmla="*/ 2407641 w 2407651"/>
              <a:gd name="connsiteY9" fmla="*/ 0 h 2785145"/>
              <a:gd name="connsiteX10" fmla="*/ 2407641 w 2407651"/>
              <a:gd name="connsiteY10" fmla="*/ 0 h 278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7651" h="2785145">
                <a:moveTo>
                  <a:pt x="0" y="2785145"/>
                </a:moveTo>
                <a:cubicBezTo>
                  <a:pt x="164285" y="2632745"/>
                  <a:pt x="328570" y="2480345"/>
                  <a:pt x="486562" y="2382474"/>
                </a:cubicBezTo>
                <a:cubicBezTo>
                  <a:pt x="644554" y="2284603"/>
                  <a:pt x="798352" y="2266426"/>
                  <a:pt x="947956" y="2197916"/>
                </a:cubicBezTo>
                <a:cubicBezTo>
                  <a:pt x="1097560" y="2129406"/>
                  <a:pt x="1287711" y="2039923"/>
                  <a:pt x="1384184" y="1971413"/>
                </a:cubicBezTo>
                <a:cubicBezTo>
                  <a:pt x="1480657" y="1902903"/>
                  <a:pt x="1503027" y="1891717"/>
                  <a:pt x="1526796" y="1786855"/>
                </a:cubicBezTo>
                <a:cubicBezTo>
                  <a:pt x="1550565" y="1681993"/>
                  <a:pt x="1505824" y="1461083"/>
                  <a:pt x="1526796" y="1342239"/>
                </a:cubicBezTo>
                <a:cubicBezTo>
                  <a:pt x="1547768" y="1223395"/>
                  <a:pt x="1592510" y="1163274"/>
                  <a:pt x="1652631" y="1073791"/>
                </a:cubicBezTo>
                <a:cubicBezTo>
                  <a:pt x="1712752" y="984308"/>
                  <a:pt x="1775670" y="936770"/>
                  <a:pt x="1887523" y="805343"/>
                </a:cubicBezTo>
                <a:cubicBezTo>
                  <a:pt x="1999376" y="673916"/>
                  <a:pt x="2237065" y="419450"/>
                  <a:pt x="2323751" y="285226"/>
                </a:cubicBezTo>
                <a:cubicBezTo>
                  <a:pt x="2410437" y="151002"/>
                  <a:pt x="2407641" y="0"/>
                  <a:pt x="2407641" y="0"/>
                </a:cubicBezTo>
                <a:lnTo>
                  <a:pt x="2407641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81B596-2153-344C-BDBB-5A29CEC7CCCB}"/>
              </a:ext>
            </a:extLst>
          </p:cNvPr>
          <p:cNvSpPr/>
          <p:nvPr/>
        </p:nvSpPr>
        <p:spPr>
          <a:xfrm>
            <a:off x="10332042" y="5422028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164A7-1ED0-2C4A-AEA1-B8AD8BB26965}"/>
              </a:ext>
            </a:extLst>
          </p:cNvPr>
          <p:cNvSpPr/>
          <p:nvPr/>
        </p:nvSpPr>
        <p:spPr>
          <a:xfrm>
            <a:off x="10623994" y="5130076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898E5A-C423-0E41-8B2A-029A72A0CECF}"/>
              </a:ext>
            </a:extLst>
          </p:cNvPr>
          <p:cNvSpPr/>
          <p:nvPr/>
        </p:nvSpPr>
        <p:spPr>
          <a:xfrm>
            <a:off x="11332690" y="45139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13F9A-2B9E-9C4C-B99D-C43513550CD2}"/>
              </a:ext>
            </a:extLst>
          </p:cNvPr>
          <p:cNvSpPr/>
          <p:nvPr/>
        </p:nvSpPr>
        <p:spPr>
          <a:xfrm>
            <a:off x="10065670" y="5862794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28E75D-5FFC-1540-9691-B5F3E33F3615}"/>
              </a:ext>
            </a:extLst>
          </p:cNvPr>
          <p:cNvSpPr/>
          <p:nvPr/>
        </p:nvSpPr>
        <p:spPr>
          <a:xfrm>
            <a:off x="9964228" y="63927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63021F-4ADE-4743-A9B1-6B805CDD56C7}"/>
              </a:ext>
            </a:extLst>
          </p:cNvPr>
          <p:cNvSpPr/>
          <p:nvPr/>
        </p:nvSpPr>
        <p:spPr>
          <a:xfrm>
            <a:off x="9424236" y="6564383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F17E29-0BAC-DB42-8194-C26B58A220BA}"/>
              </a:ext>
            </a:extLst>
          </p:cNvPr>
          <p:cNvSpPr/>
          <p:nvPr/>
        </p:nvSpPr>
        <p:spPr>
          <a:xfrm>
            <a:off x="8832170" y="674675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F64A64-B2FC-3D4E-A3E6-3519BA9A190F}"/>
              </a:ext>
            </a:extLst>
          </p:cNvPr>
          <p:cNvSpPr/>
          <p:nvPr/>
        </p:nvSpPr>
        <p:spPr>
          <a:xfrm>
            <a:off x="8396019" y="6902665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EEC12-6B92-214B-AE15-E8347BBC573A}"/>
              </a:ext>
            </a:extLst>
          </p:cNvPr>
          <p:cNvSpPr txBox="1"/>
          <p:nvPr/>
        </p:nvSpPr>
        <p:spPr>
          <a:xfrm>
            <a:off x="11862134" y="4425685"/>
            <a:ext cx="141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BEAE84-D4BD-1648-B168-37C05BA17FDD}"/>
              </a:ext>
            </a:extLst>
          </p:cNvPr>
          <p:cNvSpPr/>
          <p:nvPr/>
        </p:nvSpPr>
        <p:spPr>
          <a:xfrm>
            <a:off x="11020860" y="4835640"/>
            <a:ext cx="311830" cy="3118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8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8ABC4-2C4B-E34D-BC3C-D4BD78474720}"/>
              </a:ext>
            </a:extLst>
          </p:cNvPr>
          <p:cNvSpPr txBox="1"/>
          <p:nvPr/>
        </p:nvSpPr>
        <p:spPr>
          <a:xfrm>
            <a:off x="10780943" y="5493172"/>
            <a:ext cx="129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”Entering”</a:t>
            </a:r>
          </a:p>
        </p:txBody>
      </p:sp>
    </p:spTree>
    <p:extLst>
      <p:ext uri="{BB962C8B-B14F-4D97-AF65-F5344CB8AC3E}">
        <p14:creationId xmlns:p14="http://schemas.microsoft.com/office/powerpoint/2010/main" val="163938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  <a:stCxn id="5" idx="3"/>
            <a:endCxn id="100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5" name="AutoShape 4"/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  <a:stCxn id="55" idx="3"/>
            <a:endCxn id="100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1" name="Can 20"/>
          <p:cNvSpPr/>
          <p:nvPr/>
        </p:nvSpPr>
        <p:spPr>
          <a:xfrm rot="5400000">
            <a:off x="8367205" y="3673157"/>
            <a:ext cx="324000" cy="106822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/>
            <a:stCxn id="30" idx="1"/>
            <a:endCxn id="20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20" idx="3"/>
            <a:endCxn id="21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33" name="Can 32"/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8" idx="3"/>
            <a:endCxn id="33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n 31"/>
          <p:cNvSpPr/>
          <p:nvPr/>
        </p:nvSpPr>
        <p:spPr>
          <a:xfrm>
            <a:off x="1685459" y="602389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GB" sz="9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565503" y="628029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jdbc</a:t>
            </a:r>
            <a:r>
              <a:rPr lang="en-US" sz="1000" b="1" dirty="0">
                <a:solidFill>
                  <a:schemeClr val="bg1"/>
                </a:solidFill>
              </a:rPr>
              <a:t>-source</a:t>
            </a:r>
          </a:p>
        </p:txBody>
      </p:sp>
      <p:cxnSp>
        <p:nvCxnSpPr>
          <p:cNvPr id="38" name="Straight Arrow Connector 37"/>
          <p:cNvCxnSpPr>
            <a:cxnSpLocks/>
            <a:stCxn id="32" idx="4"/>
            <a:endCxn id="37" idx="1"/>
          </p:cNvCxnSpPr>
          <p:nvPr/>
        </p:nvCxnSpPr>
        <p:spPr>
          <a:xfrm>
            <a:off x="2349828" y="790029"/>
            <a:ext cx="121567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37" idx="3"/>
            <a:endCxn id="126" idx="3"/>
          </p:cNvCxnSpPr>
          <p:nvPr/>
        </p:nvCxnSpPr>
        <p:spPr>
          <a:xfrm flipV="1">
            <a:off x="4466333" y="774392"/>
            <a:ext cx="3528759" cy="15637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3188111" y="2591748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Join problematic driving with driver</a:t>
            </a:r>
          </a:p>
        </p:txBody>
      </p:sp>
      <p:cxnSp>
        <p:nvCxnSpPr>
          <p:cNvPr id="48" name="Straight Arrow Connector 47"/>
          <p:cNvCxnSpPr>
            <a:cxnSpLocks/>
            <a:stCxn id="126" idx="1"/>
            <a:endCxn id="44" idx="1"/>
          </p:cNvCxnSpPr>
          <p:nvPr/>
        </p:nvCxnSpPr>
        <p:spPr>
          <a:xfrm>
            <a:off x="8967092" y="774392"/>
            <a:ext cx="4221019" cy="1979356"/>
          </a:xfrm>
          <a:prstGeom prst="curvedConnector3">
            <a:avLst>
              <a:gd name="adj1" fmla="val 80479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33" idx="1"/>
            <a:endCxn id="44" idx="1"/>
          </p:cNvCxnSpPr>
          <p:nvPr/>
        </p:nvCxnSpPr>
        <p:spPr>
          <a:xfrm flipV="1">
            <a:off x="12444718" y="2753748"/>
            <a:ext cx="743393" cy="144839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>
          <a:xfrm rot="5400000">
            <a:off x="15526767" y="2242950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driving_driver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cxnSpLocks/>
            <a:stCxn id="44" idx="3"/>
            <a:endCxn id="57" idx="3"/>
          </p:cNvCxnSpPr>
          <p:nvPr/>
        </p:nvCxnSpPr>
        <p:spPr>
          <a:xfrm flipV="1">
            <a:off x="14446758" y="2744800"/>
            <a:ext cx="740159" cy="8948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3201" y="1109657"/>
            <a:ext cx="223360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21, Walter, Ward, Y, 24-JUL-85, 2017-10-02 15:19:00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6694" y="1029016"/>
            <a:ext cx="270483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/>
              <a:t>{</a:t>
            </a:r>
            <a:r>
              <a:rPr lang="mr-IN" sz="800" dirty="0"/>
              <a:t>"</a:t>
            </a:r>
            <a:r>
              <a:rPr lang="it-IT" sz="800" dirty="0"/>
              <a:t>id</a:t>
            </a:r>
            <a:r>
              <a:rPr lang="mr-IN" sz="800" dirty="0"/>
              <a:t>"</a:t>
            </a:r>
            <a:r>
              <a:rPr lang="it-IT" sz="800" dirty="0"/>
              <a:t>:21,</a:t>
            </a:r>
            <a:r>
              <a:rPr lang="mr-IN" sz="800" dirty="0"/>
              <a:t>"</a:t>
            </a:r>
            <a:r>
              <a:rPr lang="it-IT" sz="800" dirty="0" err="1"/>
              <a:t>firstName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Walter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lastName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 err="1"/>
              <a:t>Ward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available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Y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birthdate</a:t>
            </a:r>
            <a:r>
              <a:rPr lang="mr-IN" sz="800" dirty="0"/>
              <a:t>"</a:t>
            </a:r>
            <a:r>
              <a:rPr lang="it-IT" sz="800" dirty="0"/>
              <a:t>:</a:t>
            </a:r>
            <a:r>
              <a:rPr lang="mr-IN" sz="800" dirty="0"/>
              <a:t>"</a:t>
            </a:r>
            <a:r>
              <a:rPr lang="it-IT" sz="800" dirty="0"/>
              <a:t>24-JUL-85</a:t>
            </a:r>
            <a:r>
              <a:rPr lang="mr-IN" sz="800" dirty="0"/>
              <a:t>"</a:t>
            </a:r>
            <a:r>
              <a:rPr lang="it-IT" sz="800" dirty="0"/>
              <a:t>,</a:t>
            </a:r>
            <a:r>
              <a:rPr lang="mr-IN" sz="800" dirty="0"/>
              <a:t>"</a:t>
            </a:r>
            <a:r>
              <a:rPr lang="it-IT" sz="800" dirty="0" err="1"/>
              <a:t>last_update</a:t>
            </a:r>
            <a:r>
              <a:rPr lang="mr-IN" sz="800" dirty="0"/>
              <a:t>"</a:t>
            </a:r>
            <a:r>
              <a:rPr lang="it-IT" sz="800" dirty="0"/>
              <a:t>:1506923052012}</a:t>
            </a:r>
            <a:endParaRPr lang="en-US" sz="800" dirty="0"/>
          </a:p>
        </p:txBody>
      </p:sp>
      <p:cxnSp>
        <p:nvCxnSpPr>
          <p:cNvPr id="67" name="Straight Arrow Connector 66"/>
          <p:cNvCxnSpPr>
            <a:cxnSpLocks/>
            <a:stCxn id="21" idx="1"/>
            <a:endCxn id="28" idx="1"/>
          </p:cNvCxnSpPr>
          <p:nvPr/>
        </p:nvCxnSpPr>
        <p:spPr>
          <a:xfrm flipV="1">
            <a:off x="9063318" y="4200054"/>
            <a:ext cx="67617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AutoShape 4">
            <a:extLst>
              <a:ext uri="{FF2B5EF4-FFF2-40B4-BE49-F238E27FC236}">
                <a16:creationId xmlns:a16="http://schemas.microsoft.com/office/drawing/2014/main" id="{142B9B8A-CB0A-EA4A-A0B8-6AB8302EAD7D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9DED538-90FE-DA48-9B53-95BFA847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74" name="Straight Arrow Connector 6">
            <a:extLst>
              <a:ext uri="{FF2B5EF4-FFF2-40B4-BE49-F238E27FC236}">
                <a16:creationId xmlns:a16="http://schemas.microsoft.com/office/drawing/2014/main" id="{F3FF884B-9CC9-8D46-878C-2024D794D22E}"/>
              </a:ext>
            </a:extLst>
          </p:cNvPr>
          <p:cNvCxnSpPr>
            <a:cxnSpLocks/>
            <a:stCxn id="65" idx="3"/>
            <a:endCxn id="100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C63CD4-A8DA-284C-8C11-AE7F4B3B30CB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F3266-3782-8041-B43E-1AF78CE5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342" y="302144"/>
            <a:ext cx="497152" cy="223081"/>
          </a:xfrm>
          <a:prstGeom prst="rect">
            <a:avLst/>
          </a:prstGeom>
        </p:spPr>
      </p:pic>
      <p:pic>
        <p:nvPicPr>
          <p:cNvPr id="87" name="Picture 6" descr="hnliches Foto">
            <a:extLst>
              <a:ext uri="{FF2B5EF4-FFF2-40B4-BE49-F238E27FC236}">
                <a16:creationId xmlns:a16="http://schemas.microsoft.com/office/drawing/2014/main" id="{CD911221-A822-004B-A820-3DEFEEBAC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249522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hnliches Foto">
            <a:extLst>
              <a:ext uri="{FF2B5EF4-FFF2-40B4-BE49-F238E27FC236}">
                <a16:creationId xmlns:a16="http://schemas.microsoft.com/office/drawing/2014/main" id="{EB265343-CBF1-0948-B885-6DD7FE9F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nliches Foto">
            <a:extLst>
              <a:ext uri="{FF2B5EF4-FFF2-40B4-BE49-F238E27FC236}">
                <a16:creationId xmlns:a16="http://schemas.microsoft.com/office/drawing/2014/main" id="{0DB30C8E-F6A2-6842-8076-98046FDC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0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nliches Foto">
            <a:extLst>
              <a:ext uri="{FF2B5EF4-FFF2-40B4-BE49-F238E27FC236}">
                <a16:creationId xmlns:a16="http://schemas.microsoft.com/office/drawing/2014/main" id="{A67156AB-2085-9C45-9036-188F05EE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828" y="6039076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nliches Foto">
            <a:extLst>
              <a:ext uri="{FF2B5EF4-FFF2-40B4-BE49-F238E27FC236}">
                <a16:creationId xmlns:a16="http://schemas.microsoft.com/office/drawing/2014/main" id="{6ECD55A4-2E42-6941-AA36-9ADF8923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664" y="227625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sqlDB (@ksqlDB) | Twitter">
            <a:extLst>
              <a:ext uri="{FF2B5EF4-FFF2-40B4-BE49-F238E27FC236}">
                <a16:creationId xmlns:a16="http://schemas.microsoft.com/office/drawing/2014/main" id="{B5A08678-1E61-CC40-BF8E-C210C8F4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ksqlDB (@ksqlDB) | Twitter">
            <a:extLst>
              <a:ext uri="{FF2B5EF4-FFF2-40B4-BE49-F238E27FC236}">
                <a16:creationId xmlns:a16="http://schemas.microsoft.com/office/drawing/2014/main" id="{F26F09D9-BE63-5B4C-9BFC-22BACD66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3" y="5906190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sqlDB (@ksqlDB) | Twitter">
            <a:extLst>
              <a:ext uri="{FF2B5EF4-FFF2-40B4-BE49-F238E27FC236}">
                <a16:creationId xmlns:a16="http://schemas.microsoft.com/office/drawing/2014/main" id="{74DB272B-99BF-5641-A3AF-3097F922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153" y="2169774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8C966EE-331A-8044-85E1-7DDA15D0FB92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775323-1F80-E340-B288-C2FE65A4788A}"/>
              </a:ext>
            </a:extLst>
          </p:cNvPr>
          <p:cNvSpPr txBox="1"/>
          <p:nvPr/>
        </p:nvSpPr>
        <p:spPr>
          <a:xfrm>
            <a:off x="9829529" y="4493948"/>
            <a:ext cx="1962503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2C2FBC-BC6F-4548-B798-F68872E15412}"/>
              </a:ext>
            </a:extLst>
          </p:cNvPr>
          <p:cNvSpPr/>
          <p:nvPr/>
        </p:nvSpPr>
        <p:spPr>
          <a:xfrm>
            <a:off x="13156805" y="4550509"/>
            <a:ext cx="1258647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Aggregate by Event Type over Time</a:t>
            </a:r>
          </a:p>
        </p:txBody>
      </p:sp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4CCE0C53-F410-384F-B144-2C49A63E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344" y="410216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28">
            <a:extLst>
              <a:ext uri="{FF2B5EF4-FFF2-40B4-BE49-F238E27FC236}">
                <a16:creationId xmlns:a16="http://schemas.microsoft.com/office/drawing/2014/main" id="{42897DF1-DDF4-BC41-86CC-901B5928675B}"/>
              </a:ext>
            </a:extLst>
          </p:cNvPr>
          <p:cNvCxnSpPr>
            <a:cxnSpLocks/>
            <a:stCxn id="33" idx="1"/>
            <a:endCxn id="62" idx="1"/>
          </p:cNvCxnSpPr>
          <p:nvPr/>
        </p:nvCxnSpPr>
        <p:spPr>
          <a:xfrm>
            <a:off x="12444718" y="4202144"/>
            <a:ext cx="712087" cy="51036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Can 76">
            <a:extLst>
              <a:ext uri="{FF2B5EF4-FFF2-40B4-BE49-F238E27FC236}">
                <a16:creationId xmlns:a16="http://schemas.microsoft.com/office/drawing/2014/main" id="{9391C783-CBFA-F648-A276-D08CE7F9CDD8}"/>
              </a:ext>
            </a:extLst>
          </p:cNvPr>
          <p:cNvSpPr/>
          <p:nvPr/>
        </p:nvSpPr>
        <p:spPr>
          <a:xfrm rot="5400000">
            <a:off x="15535929" y="4197379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driving_agg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id="{5D43820B-8D73-3A4C-853C-B4C8F75FEFFD}"/>
              </a:ext>
            </a:extLst>
          </p:cNvPr>
          <p:cNvCxnSpPr>
            <a:cxnSpLocks/>
            <a:stCxn id="62" idx="3"/>
            <a:endCxn id="77" idx="3"/>
          </p:cNvCxnSpPr>
          <p:nvPr/>
        </p:nvCxnSpPr>
        <p:spPr>
          <a:xfrm flipV="1">
            <a:off x="14415452" y="4699229"/>
            <a:ext cx="780627" cy="132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C7D0FB2-4FEB-D144-BD11-5C704692249D}"/>
              </a:ext>
            </a:extLst>
          </p:cNvPr>
          <p:cNvSpPr txBox="1"/>
          <p:nvPr/>
        </p:nvSpPr>
        <p:spPr>
          <a:xfrm>
            <a:off x="15130755" y="4962144"/>
            <a:ext cx="1453671" cy="12311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,10,10:00:00,10:00:059</a:t>
            </a:r>
            <a:endParaRPr lang="en-US" sz="800" dirty="0"/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EC5F50D1-1846-2C46-A41D-F24796652725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D0EE839-D503-A447-947C-AB042FC960DA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tracking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A7FE7CA-99CF-E54C-94BF-B4576B8EF7CA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E000719-71CA-114B-A420-DD9A17292CF8}"/>
              </a:ext>
            </a:extLst>
          </p:cNvPr>
          <p:cNvCxnSpPr>
            <a:cxnSpLocks/>
            <a:stCxn id="100" idx="1"/>
            <a:endCxn id="107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717127-9A69-6B43-A612-D0128D1B75B2}"/>
              </a:ext>
            </a:extLst>
          </p:cNvPr>
          <p:cNvCxnSpPr>
            <a:cxnSpLocks/>
            <a:stCxn id="107" idx="3"/>
            <a:endCxn id="30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7454BF6-A3C4-304C-9E28-CB69041B0706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667DE95-3BFA-DF47-A20C-9DFC372C9E1A}"/>
              </a:ext>
            </a:extLst>
          </p:cNvPr>
          <p:cNvCxnSpPr>
            <a:cxnSpLocks/>
            <a:stCxn id="112" idx="3"/>
            <a:endCxn id="21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1020E9C-748C-4A4C-937D-930ED134FF6F}"/>
              </a:ext>
            </a:extLst>
          </p:cNvPr>
          <p:cNvCxnSpPr>
            <a:cxnSpLocks/>
            <a:stCxn id="84" idx="1"/>
            <a:endCxn id="112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Can 125">
            <a:extLst>
              <a:ext uri="{FF2B5EF4-FFF2-40B4-BE49-F238E27FC236}">
                <a16:creationId xmlns:a16="http://schemas.microsoft.com/office/drawing/2014/main" id="{AAC4255F-8332-8445-B8A4-CF27CC21FC1B}"/>
              </a:ext>
            </a:extLst>
          </p:cNvPr>
          <p:cNvSpPr/>
          <p:nvPr/>
        </p:nvSpPr>
        <p:spPr>
          <a:xfrm rot="5400000">
            <a:off x="8319092" y="28839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truck_driver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27" name="Can 126">
            <a:extLst>
              <a:ext uri="{FF2B5EF4-FFF2-40B4-BE49-F238E27FC236}">
                <a16:creationId xmlns:a16="http://schemas.microsoft.com/office/drawing/2014/main" id="{1FD3388C-D9CE-5D48-8571-8C04B12977A1}"/>
              </a:ext>
            </a:extLst>
          </p:cNvPr>
          <p:cNvSpPr/>
          <p:nvPr/>
        </p:nvSpPr>
        <p:spPr>
          <a:xfrm rot="5400000">
            <a:off x="8234371" y="7021602"/>
            <a:ext cx="324000" cy="972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shipment</a:t>
            </a:r>
            <a:endParaRPr 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56EFC5EB-5BD7-A24C-A737-D5BCD1BEB0FA}"/>
              </a:ext>
            </a:extLst>
          </p:cNvPr>
          <p:cNvSpPr/>
          <p:nvPr/>
        </p:nvSpPr>
        <p:spPr>
          <a:xfrm>
            <a:off x="2252541" y="7343653"/>
            <a:ext cx="664369" cy="375280"/>
          </a:xfrm>
          <a:prstGeom prst="can">
            <a:avLst>
              <a:gd name="adj" fmla="val 1936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tx1"/>
                </a:solidFill>
              </a:rPr>
              <a:t>Shipment</a:t>
            </a:r>
          </a:p>
        </p:txBody>
      </p:sp>
      <p:sp>
        <p:nvSpPr>
          <p:cNvPr id="141" name="AutoShape 4">
            <a:extLst>
              <a:ext uri="{FF2B5EF4-FFF2-40B4-BE49-F238E27FC236}">
                <a16:creationId xmlns:a16="http://schemas.microsoft.com/office/drawing/2014/main" id="{62455F9C-D47D-2A49-B9BF-6C3453FD826C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BAC4735-E010-A14F-AD7C-4AA20AC5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143" name="Straight Arrow Connector 6">
            <a:extLst>
              <a:ext uri="{FF2B5EF4-FFF2-40B4-BE49-F238E27FC236}">
                <a16:creationId xmlns:a16="http://schemas.microsoft.com/office/drawing/2014/main" id="{FD24C76F-04C2-D748-BE24-597C26B50191}"/>
              </a:ext>
            </a:extLst>
          </p:cNvPr>
          <p:cNvCxnSpPr>
            <a:cxnSpLocks/>
            <a:stCxn id="141" idx="3"/>
            <a:endCxn id="15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AutoShape 4">
            <a:extLst>
              <a:ext uri="{FF2B5EF4-FFF2-40B4-BE49-F238E27FC236}">
                <a16:creationId xmlns:a16="http://schemas.microsoft.com/office/drawing/2014/main" id="{DB8A72A2-06BD-1444-9FA6-9E285CB9D5B4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5DAAF34-1B07-834C-BB3F-77DCFC2E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146" name="Straight Arrow Connector 58">
            <a:extLst>
              <a:ext uri="{FF2B5EF4-FFF2-40B4-BE49-F238E27FC236}">
                <a16:creationId xmlns:a16="http://schemas.microsoft.com/office/drawing/2014/main" id="{D7CE436C-748E-5148-BA7B-38168D0AC530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AutoShape 4">
            <a:extLst>
              <a:ext uri="{FF2B5EF4-FFF2-40B4-BE49-F238E27FC236}">
                <a16:creationId xmlns:a16="http://schemas.microsoft.com/office/drawing/2014/main" id="{36CE0BB8-B5C9-9B42-A721-28CAE6B14552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BFDD4300-07A7-3D4C-BD79-D9E6E634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150" name="Straight Arrow Connector 6">
            <a:extLst>
              <a:ext uri="{FF2B5EF4-FFF2-40B4-BE49-F238E27FC236}">
                <a16:creationId xmlns:a16="http://schemas.microsoft.com/office/drawing/2014/main" id="{B79C40DF-AB32-014A-97AC-487D861125FE}"/>
              </a:ext>
            </a:extLst>
          </p:cNvPr>
          <p:cNvCxnSpPr>
            <a:cxnSpLocks/>
            <a:stCxn id="148" idx="3"/>
            <a:endCxn id="15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68CB687-1B8F-EF48-AD44-BA3D0F7751BD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AutoShape 4">
            <a:extLst>
              <a:ext uri="{FF2B5EF4-FFF2-40B4-BE49-F238E27FC236}">
                <a16:creationId xmlns:a16="http://schemas.microsoft.com/office/drawing/2014/main" id="{E64C9A9F-BCDE-4D43-8FD6-1FA01BE4FF0C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5F8345F-723A-0545-AEC2-606C03E3AA9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1049" name="Multi-document 1048">
            <a:extLst>
              <a:ext uri="{FF2B5EF4-FFF2-40B4-BE49-F238E27FC236}">
                <a16:creationId xmlns:a16="http://schemas.microsoft.com/office/drawing/2014/main" id="{66E39D24-2C4D-6246-B6D2-04CF93D54B74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169" name="Straight Arrow Connector 6">
            <a:extLst>
              <a:ext uri="{FF2B5EF4-FFF2-40B4-BE49-F238E27FC236}">
                <a16:creationId xmlns:a16="http://schemas.microsoft.com/office/drawing/2014/main" id="{004AE517-7FAF-6242-865A-CA5DA6C1F4B9}"/>
              </a:ext>
            </a:extLst>
          </p:cNvPr>
          <p:cNvCxnSpPr>
            <a:cxnSpLocks/>
            <a:stCxn id="152" idx="3"/>
            <a:endCxn id="1049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D0FEEA4-8E01-F243-BB99-68700C3C4FE1}"/>
              </a:ext>
            </a:extLst>
          </p:cNvPr>
          <p:cNvCxnSpPr>
            <a:cxnSpLocks/>
            <a:stCxn id="1049" idx="3"/>
            <a:endCxn id="157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B5CD17A-7DD6-3B4B-B418-2278366516E1}"/>
              </a:ext>
            </a:extLst>
          </p:cNvPr>
          <p:cNvCxnSpPr>
            <a:cxnSpLocks/>
            <a:stCxn id="157" idx="3"/>
            <a:endCxn id="84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6" descr="hnliches Foto">
            <a:extLst>
              <a:ext uri="{FF2B5EF4-FFF2-40B4-BE49-F238E27FC236}">
                <a16:creationId xmlns:a16="http://schemas.microsoft.com/office/drawing/2014/main" id="{7C0B58C8-1295-2449-862E-33EFD56A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5010413F-95E4-C840-AB6B-D4D65EC0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1068" name="Rounded Rectangle 1067">
            <a:extLst>
              <a:ext uri="{FF2B5EF4-FFF2-40B4-BE49-F238E27FC236}">
                <a16:creationId xmlns:a16="http://schemas.microsoft.com/office/drawing/2014/main" id="{F1115611-21B7-4144-9379-5A63BE8EEDFC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1198B67B-3AF6-FD4C-BD8A-3FA820262ED6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F6EE2318-1923-6E40-95E6-29E9D3595270}"/>
              </a:ext>
            </a:extLst>
          </p:cNvPr>
          <p:cNvSpPr/>
          <p:nvPr/>
        </p:nvSpPr>
        <p:spPr>
          <a:xfrm>
            <a:off x="219485" y="189300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Dispatching</a:t>
            </a:r>
            <a:endParaRPr lang="en-US" sz="1100" dirty="0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471FD9B5-2B56-854A-B2AD-1C3EF7E9F6D2}"/>
              </a:ext>
            </a:extLst>
          </p:cNvPr>
          <p:cNvSpPr/>
          <p:nvPr/>
        </p:nvSpPr>
        <p:spPr>
          <a:xfrm>
            <a:off x="230115" y="6873535"/>
            <a:ext cx="3010639" cy="1234191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</a:p>
        </p:txBody>
      </p:sp>
      <p:pic>
        <p:nvPicPr>
          <p:cNvPr id="153" name="Picture 2" descr="Truck Icon 869308">
            <a:extLst>
              <a:ext uri="{FF2B5EF4-FFF2-40B4-BE49-F238E27FC236}">
                <a16:creationId xmlns:a16="http://schemas.microsoft.com/office/drawing/2014/main" id="{2C09EE89-C2F6-1A44-A0E2-32A43DDA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Truck Icon 2300420">
            <a:extLst>
              <a:ext uri="{FF2B5EF4-FFF2-40B4-BE49-F238E27FC236}">
                <a16:creationId xmlns:a16="http://schemas.microsoft.com/office/drawing/2014/main" id="{AB9FA501-4F0E-084F-97FD-615E42B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4B5BD10-80D0-D744-BAA2-7F7EC559536E}"/>
              </a:ext>
            </a:extLst>
          </p:cNvPr>
          <p:cNvSpPr/>
          <p:nvPr/>
        </p:nvSpPr>
        <p:spPr>
          <a:xfrm>
            <a:off x="3565503" y="7362671"/>
            <a:ext cx="90083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Debz_source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FAA2B79-D6B5-5644-B523-DCCA133C507E}"/>
              </a:ext>
            </a:extLst>
          </p:cNvPr>
          <p:cNvCxnSpPr>
            <a:cxnSpLocks/>
            <a:stCxn id="137" idx="4"/>
            <a:endCxn id="230" idx="1"/>
          </p:cNvCxnSpPr>
          <p:nvPr/>
        </p:nvCxnSpPr>
        <p:spPr>
          <a:xfrm flipV="1">
            <a:off x="2916910" y="7524671"/>
            <a:ext cx="648593" cy="6622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8108F9E-233D-1E4D-ADDF-7FBC307F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39" y="7053507"/>
            <a:ext cx="497152" cy="2230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1D6F1FB-0C33-064D-B370-E1F79CF0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C66D1744-F211-D045-AC2B-7C3EF27B7624}"/>
              </a:ext>
            </a:extLst>
          </p:cNvPr>
          <p:cNvCxnSpPr>
            <a:cxnSpLocks/>
            <a:stCxn id="230" idx="3"/>
            <a:endCxn id="127" idx="3"/>
          </p:cNvCxnSpPr>
          <p:nvPr/>
        </p:nvCxnSpPr>
        <p:spPr>
          <a:xfrm flipV="1">
            <a:off x="4466333" y="7507602"/>
            <a:ext cx="3444038" cy="1706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C7A4D307-5ADA-404D-854A-374D44E96F26}"/>
              </a:ext>
            </a:extLst>
          </p:cNvPr>
          <p:cNvSpPr/>
          <p:nvPr/>
        </p:nvSpPr>
        <p:spPr>
          <a:xfrm>
            <a:off x="9739488" y="6361452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Geofencing Arrival at Destination</a:t>
            </a:r>
          </a:p>
        </p:txBody>
      </p:sp>
      <p:cxnSp>
        <p:nvCxnSpPr>
          <p:cNvPr id="244" name="Straight Arrow Connector 112">
            <a:extLst>
              <a:ext uri="{FF2B5EF4-FFF2-40B4-BE49-F238E27FC236}">
                <a16:creationId xmlns:a16="http://schemas.microsoft.com/office/drawing/2014/main" id="{61977629-9B1F-1B4A-9A90-CDBA3D25A7C8}"/>
              </a:ext>
            </a:extLst>
          </p:cNvPr>
          <p:cNvCxnSpPr>
            <a:cxnSpLocks/>
            <a:stCxn id="112" idx="3"/>
            <a:endCxn id="243" idx="1"/>
          </p:cNvCxnSpPr>
          <p:nvPr/>
        </p:nvCxnSpPr>
        <p:spPr>
          <a:xfrm>
            <a:off x="7298846" y="5688659"/>
            <a:ext cx="2440642" cy="83479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112">
            <a:extLst>
              <a:ext uri="{FF2B5EF4-FFF2-40B4-BE49-F238E27FC236}">
                <a16:creationId xmlns:a16="http://schemas.microsoft.com/office/drawing/2014/main" id="{6E852E29-FE81-0C45-9B77-CC04F480200B}"/>
              </a:ext>
            </a:extLst>
          </p:cNvPr>
          <p:cNvCxnSpPr>
            <a:cxnSpLocks/>
            <a:stCxn id="127" idx="1"/>
            <a:endCxn id="243" idx="1"/>
          </p:cNvCxnSpPr>
          <p:nvPr/>
        </p:nvCxnSpPr>
        <p:spPr>
          <a:xfrm flipV="1">
            <a:off x="8882371" y="6523452"/>
            <a:ext cx="857117" cy="98415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6" descr="hnliches Foto">
            <a:extLst>
              <a:ext uri="{FF2B5EF4-FFF2-40B4-BE49-F238E27FC236}">
                <a16:creationId xmlns:a16="http://schemas.microsoft.com/office/drawing/2014/main" id="{3C38CF0B-4642-4F46-A3B9-BCC29583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865" y="421020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426EC916-3F2F-8B47-94BC-69201E4EE9A3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BAEA5CF-BDA5-2D4A-B04C-326A52830878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288B785-2DC0-DC44-AF6B-8CA65AF92EF8}"/>
              </a:ext>
            </a:extLst>
          </p:cNvPr>
          <p:cNvSpPr txBox="1"/>
          <p:nvPr/>
        </p:nvSpPr>
        <p:spPr>
          <a:xfrm>
            <a:off x="13786128" y="3035134"/>
            <a:ext cx="2798298" cy="246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de-CH" sz="800" dirty="0" err="1"/>
              <a:t>Walter,Ward,Y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B6F3D430-B67B-4D42-8FEE-3D4FDDCA2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56" name="Can 255">
            <a:extLst>
              <a:ext uri="{FF2B5EF4-FFF2-40B4-BE49-F238E27FC236}">
                <a16:creationId xmlns:a16="http://schemas.microsoft.com/office/drawing/2014/main" id="{9574F654-21C6-5047-9FFC-50CBC23B503D}"/>
              </a:ext>
            </a:extLst>
          </p:cNvPr>
          <p:cNvSpPr/>
          <p:nvPr/>
        </p:nvSpPr>
        <p:spPr>
          <a:xfrm rot="5400000">
            <a:off x="11780868" y="6021602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geofence</a:t>
            </a:r>
            <a:r>
              <a:rPr lang="de-CH" sz="1000" b="1" dirty="0">
                <a:solidFill>
                  <a:schemeClr val="bg1"/>
                </a:solidFill>
              </a:rPr>
              <a:t> </a:t>
            </a:r>
            <a:r>
              <a:rPr lang="de-CH" sz="1000" b="1" dirty="0" err="1">
                <a:solidFill>
                  <a:schemeClr val="bg1"/>
                </a:solidFill>
              </a:rPr>
              <a:t>status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0AB2E11-D9F3-AB47-BDEC-3AF9E686365C}"/>
              </a:ext>
            </a:extLst>
          </p:cNvPr>
          <p:cNvCxnSpPr>
            <a:cxnSpLocks/>
            <a:stCxn id="243" idx="3"/>
            <a:endCxn id="256" idx="3"/>
          </p:cNvCxnSpPr>
          <p:nvPr/>
        </p:nvCxnSpPr>
        <p:spPr>
          <a:xfrm>
            <a:off x="10999488" y="6523452"/>
            <a:ext cx="441530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0" name="Picture 6" descr="hnliches Foto">
            <a:extLst>
              <a:ext uri="{FF2B5EF4-FFF2-40B4-BE49-F238E27FC236}">
                <a16:creationId xmlns:a16="http://schemas.microsoft.com/office/drawing/2014/main" id="{A4C8FA48-9BB1-EC46-B5A9-1CDC93C3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360" y="372645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6" descr="hnliches Foto">
            <a:extLst>
              <a:ext uri="{FF2B5EF4-FFF2-40B4-BE49-F238E27FC236}">
                <a16:creationId xmlns:a16="http://schemas.microsoft.com/office/drawing/2014/main" id="{4208DC0E-2EE8-4947-A458-AB579F2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95" y="701017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2" descr="ksqlDB (@ksqlDB) | Twitter">
            <a:extLst>
              <a:ext uri="{FF2B5EF4-FFF2-40B4-BE49-F238E27FC236}">
                <a16:creationId xmlns:a16="http://schemas.microsoft.com/office/drawing/2014/main" id="{D08AFA44-C82B-E941-B713-F5BF11B41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" descr="ksqlDB (@ksqlDB) | Twitter">
            <a:extLst>
              <a:ext uri="{FF2B5EF4-FFF2-40B4-BE49-F238E27FC236}">
                <a16:creationId xmlns:a16="http://schemas.microsoft.com/office/drawing/2014/main" id="{9795E6B9-DD20-5A4C-A16C-FE62DAAA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067097-3842-B914-899F-0F232111F664}"/>
              </a:ext>
            </a:extLst>
          </p:cNvPr>
          <p:cNvSpPr/>
          <p:nvPr/>
        </p:nvSpPr>
        <p:spPr>
          <a:xfrm>
            <a:off x="15032182" y="189300"/>
            <a:ext cx="3255818" cy="92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6CC8EEE4-F5F6-124E-A969-0A22F7162C8D}"/>
              </a:ext>
            </a:extLst>
          </p:cNvPr>
          <p:cNvSpPr/>
          <p:nvPr/>
        </p:nvSpPr>
        <p:spPr>
          <a:xfrm rot="5400000">
            <a:off x="13890994" y="-32775"/>
            <a:ext cx="216000" cy="90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Raw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FE375AAD-3E48-434A-8C75-A2C1884352AD}"/>
              </a:ext>
            </a:extLst>
          </p:cNvPr>
          <p:cNvSpPr/>
          <p:nvPr/>
        </p:nvSpPr>
        <p:spPr>
          <a:xfrm rot="5400000">
            <a:off x="14924773" y="-32775"/>
            <a:ext cx="216000" cy="900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50" b="1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Refined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5DA82BDD-D749-6C4E-B740-131014900EC1}"/>
              </a:ext>
            </a:extLst>
          </p:cNvPr>
          <p:cNvSpPr/>
          <p:nvPr/>
        </p:nvSpPr>
        <p:spPr>
          <a:xfrm rot="5400000">
            <a:off x="15958552" y="-32775"/>
            <a:ext cx="216000" cy="9000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50" b="1" dirty="0">
                <a:solidFill>
                  <a:schemeClr val="bg1"/>
                </a:solidFill>
              </a:rPr>
              <a:t>Usage </a:t>
            </a:r>
            <a:r>
              <a:rPr lang="en-GB" sz="1050" b="1" dirty="0" err="1">
                <a:solidFill>
                  <a:schemeClr val="bg1"/>
                </a:solidFill>
              </a:rPr>
              <a:t>Opt</a:t>
            </a:r>
            <a:endParaRPr lang="en-GB" sz="105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65E87D-297D-F1FA-D281-901DE84367EC}"/>
              </a:ext>
            </a:extLst>
          </p:cNvPr>
          <p:cNvSpPr/>
          <p:nvPr/>
        </p:nvSpPr>
        <p:spPr>
          <a:xfrm>
            <a:off x="9713173" y="602388"/>
            <a:ext cx="7175517" cy="8284201"/>
          </a:xfrm>
          <a:prstGeom prst="rect">
            <a:avLst/>
          </a:prstGeom>
          <a:solidFill>
            <a:srgbClr val="FFFFFF">
              <a:alpha val="586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28B130B-6386-0E50-7FD7-E7F7B9BA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5619A62-8442-80AD-6F1E-F795A15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sqlDB (@ksqlDB) | Twitter">
            <a:extLst>
              <a:ext uri="{FF2B5EF4-FFF2-40B4-BE49-F238E27FC236}">
                <a16:creationId xmlns:a16="http://schemas.microsoft.com/office/drawing/2014/main" id="{6361AA45-8DB1-6C01-5041-10B7F222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110285-C5FD-BDCE-E5A2-33FA59AE492E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A3A2AEB4-23CB-45FA-F401-4EFE14D7B5F9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55F8BE0-592B-A7EB-5738-917FA6D2CA30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06B8539E-6658-AFB8-0F0D-C1181C0DBA3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49A1774-8BA5-933C-9202-6A0F215C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3FE2E269-48AA-EDB1-34D9-28E99949953B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2B1668-50AF-52B4-7B25-4FE8D8AF51D6}"/>
              </a:ext>
            </a:extLst>
          </p:cNvPr>
          <p:cNvCxnSpPr>
            <a:cxnSpLocks/>
            <a:stCxn id="24" idx="3"/>
            <a:endCxn id="31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Redis - Wikipedia">
            <a:extLst>
              <a:ext uri="{FF2B5EF4-FFF2-40B4-BE49-F238E27FC236}">
                <a16:creationId xmlns:a16="http://schemas.microsoft.com/office/drawing/2014/main" id="{6791BF8F-A1F0-74E7-631A-236AE3E5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EB1ACE-B809-64F5-011E-D1E29B8AF581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40" name="Manual Operation 39">
            <a:extLst>
              <a:ext uri="{FF2B5EF4-FFF2-40B4-BE49-F238E27FC236}">
                <a16:creationId xmlns:a16="http://schemas.microsoft.com/office/drawing/2014/main" id="{40AF5E96-C892-85FA-0908-F33F1ECE47B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2" name="Picture 2" descr="MinIO | Understand the guidelines for using MinIO's marks">
            <a:extLst>
              <a:ext uri="{FF2B5EF4-FFF2-40B4-BE49-F238E27FC236}">
                <a16:creationId xmlns:a16="http://schemas.microsoft.com/office/drawing/2014/main" id="{8A4A89E4-9CA9-15CB-2FEE-4005DCA0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E4E1C7-9BDC-360D-4756-CFFA83AB40F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94A16EFB-9D41-D8BF-7A9A-2A6DDF1EE1DC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0B054E6-127E-D1C4-37D4-FF7DFAA9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49664" y="1354260"/>
            <a:ext cx="3330846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3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0788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EE8B71-70E8-8442-AC59-B84445DDA814}"/>
              </a:ext>
            </a:extLst>
          </p:cNvPr>
          <p:cNvSpPr/>
          <p:nvPr/>
        </p:nvSpPr>
        <p:spPr>
          <a:xfrm>
            <a:off x="3322865" y="1354260"/>
            <a:ext cx="2795547" cy="2989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3F6B98-539F-DD5C-4D44-BB8AE577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D4972E-D590-CD40-AA5A-BDCE2763C3F3}"/>
              </a:ext>
            </a:extLst>
          </p:cNvPr>
          <p:cNvSpPr/>
          <p:nvPr/>
        </p:nvSpPr>
        <p:spPr>
          <a:xfrm>
            <a:off x="165693" y="4164717"/>
            <a:ext cx="5993059" cy="26528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5</a:t>
            </a:fld>
            <a:endParaRPr lang="de-DE" dirty="0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File 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2B353D73-0F3B-824A-9094-DB0AAAE77899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559311-0B0C-B443-9E8D-575B61D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D45D9647-B8B6-E043-A71F-C24965CA3251}"/>
              </a:ext>
            </a:extLst>
          </p:cNvPr>
          <p:cNvCxnSpPr>
            <a:cxnSpLocks/>
            <a:stCxn id="55" idx="3"/>
            <a:endCxn id="6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D3BEE58A-2F2C-F448-AC1D-1B7B6A765CFE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9AF7B6D-BD06-DF4A-960D-BA7151EAC206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0D1B6A5-8488-7447-AC2E-073A6E1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6F71528A-D666-704A-9EF6-D29B3FD6F3F8}"/>
              </a:ext>
            </a:extLst>
          </p:cNvPr>
          <p:cNvCxnSpPr>
            <a:cxnSpLocks/>
            <a:stCxn id="59" idx="3"/>
            <a:endCxn id="6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AutoShape 4">
            <a:extLst>
              <a:ext uri="{FF2B5EF4-FFF2-40B4-BE49-F238E27FC236}">
                <a16:creationId xmlns:a16="http://schemas.microsoft.com/office/drawing/2014/main" id="{E2B2D557-D386-E343-B289-FEA557315A27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E09DCE-4184-9242-9CB9-40081F5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B981DA9B-534D-3C4E-803F-9DC0219D2787}"/>
              </a:ext>
            </a:extLst>
          </p:cNvPr>
          <p:cNvCxnSpPr>
            <a:cxnSpLocks/>
            <a:stCxn id="62" idx="3"/>
            <a:endCxn id="6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0E3DC3-A015-8E4C-9D29-7288D22A7EE9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2AF984BD-B586-0444-9291-324FAB85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BF1EDA6-4F42-0449-A4EE-A40A9042EE0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8A0B3522-C752-E64D-A267-DA01FCDB0C69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1D75878-D138-C14A-BF91-10A47AF1C488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051442-65C0-E747-AC71-C91965AA5842}"/>
              </a:ext>
            </a:extLst>
          </p:cNvPr>
          <p:cNvCxnSpPr>
            <a:cxnSpLocks/>
            <a:stCxn id="68" idx="1"/>
            <a:endCxn id="6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F3EB5D-CBBB-DB48-BD7D-A631A3F521A1}"/>
              </a:ext>
            </a:extLst>
          </p:cNvPr>
          <p:cNvCxnSpPr>
            <a:cxnSpLocks/>
            <a:stCxn id="69" idx="3"/>
            <a:endCxn id="5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C0DCC2E-EC61-F942-885C-11B4420C9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D2CB7F-380A-3E4D-B266-652134512879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74" name="Picture 2" descr="Truck Icon 869308">
            <a:extLst>
              <a:ext uri="{FF2B5EF4-FFF2-40B4-BE49-F238E27FC236}">
                <a16:creationId xmlns:a16="http://schemas.microsoft.com/office/drawing/2014/main" id="{9E8716F6-1B9B-6845-AC4A-C4EA058B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EE4A177-FD41-EA4F-AFA3-E2D74C1223B2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56A838-9441-FBB8-8560-8142879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82" y="4795212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A1CE8-CCBB-2869-E6A1-197080D1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2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05AA-DA4C-0A46-B59B-25E027D30A34}"/>
              </a:ext>
            </a:extLst>
          </p:cNvPr>
          <p:cNvSpPr/>
          <p:nvPr/>
        </p:nvSpPr>
        <p:spPr>
          <a:xfrm>
            <a:off x="5630919" y="2271012"/>
            <a:ext cx="3687894" cy="41373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01092" y="3703270"/>
            <a:ext cx="324000" cy="1008000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54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52" y="3702805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sqlDB (@ksqlDB) | Twitter">
            <a:extLst>
              <a:ext uri="{FF2B5EF4-FFF2-40B4-BE49-F238E27FC236}">
                <a16:creationId xmlns:a16="http://schemas.microsoft.com/office/drawing/2014/main" id="{F6FF67B2-0D33-5E43-9073-D5D454FA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6F6C410F-0BC2-A39A-A606-574BB23E0DD1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FF67A5F5-4639-ED54-144B-589D115CABE6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DB4D5C-CC74-CED1-8AF7-A3CDB4C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3" name="Straight Arrow Connector 6">
            <a:extLst>
              <a:ext uri="{FF2B5EF4-FFF2-40B4-BE49-F238E27FC236}">
                <a16:creationId xmlns:a16="http://schemas.microsoft.com/office/drawing/2014/main" id="{AD9CF5DF-6579-662D-4C9A-3E393C1809D7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4">
            <a:extLst>
              <a:ext uri="{FF2B5EF4-FFF2-40B4-BE49-F238E27FC236}">
                <a16:creationId xmlns:a16="http://schemas.microsoft.com/office/drawing/2014/main" id="{A231B772-ABD2-5106-A9C6-2B315DEAB07F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314CA-2EC3-AFA1-3F43-360F8739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E182FE4D-86B4-8983-8909-7E0F536B426C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09D1A754-0399-2443-2F12-9A977514E075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DC46-6A39-6C56-BBEF-40DE284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DC371BE3-774E-7635-8E5C-DE75CD5CF538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DD60A6-33A8-9377-1FF5-C216E1A4184F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A5C8BF87-1484-8931-7941-C3FAA20173AB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50AA16-25B1-2A1F-FE90-458F4E4C6126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3BBF9132-F818-C3D1-457F-64A1E523ACAB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6713A50-E76D-AF89-EE66-F781EAF53071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63A2E6-625D-8C8E-D07F-1242171C2CC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04B9FC-6081-02DD-3DB2-9BD107265DA9}"/>
              </a:ext>
            </a:extLst>
          </p:cNvPr>
          <p:cNvCxnSpPr>
            <a:cxnSpLocks/>
            <a:stCxn id="43" idx="3"/>
            <a:endCxn id="2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C8B7A168-5687-FE61-E2B4-016F99FA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2C04D96-4B17-DDE8-16C8-6E4ECCA0B4BE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383AC6FE-B241-530B-A5AB-20388F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4F199B-4C4A-0613-19D0-55EB87BF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844" y="5171670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9E890-FEDF-B914-341F-C34CB53B55CE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AA7991A9-B440-136C-EBEF-FBC7AB2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596CD4-26D2-FA37-6732-934B7379A53F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5" name="Straight Arrow Connector 112">
            <a:extLst>
              <a:ext uri="{FF2B5EF4-FFF2-40B4-BE49-F238E27FC236}">
                <a16:creationId xmlns:a16="http://schemas.microsoft.com/office/drawing/2014/main" id="{B6633EA1-0A97-B313-C974-E97EC3AC4B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A71880-83D4-5BE3-C70E-C5D6B10009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ksqlDB (@ksqlDB) | Twitter">
            <a:extLst>
              <a:ext uri="{FF2B5EF4-FFF2-40B4-BE49-F238E27FC236}">
                <a16:creationId xmlns:a16="http://schemas.microsoft.com/office/drawing/2014/main" id="{37FAA0C1-81B3-EA47-5A6C-929BF31E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54AC2AA-9CE7-40FB-90AF-362FBD36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9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003FA07-4CDD-6142-A9DE-8223D471DFAD}"/>
              </a:ext>
            </a:extLst>
          </p:cNvPr>
          <p:cNvSpPr/>
          <p:nvPr/>
        </p:nvSpPr>
        <p:spPr>
          <a:xfrm>
            <a:off x="7995090" y="2548108"/>
            <a:ext cx="1662627" cy="1741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sqlDB (@ksqlDB) | Twitter">
            <a:extLst>
              <a:ext uri="{FF2B5EF4-FFF2-40B4-BE49-F238E27FC236}">
                <a16:creationId xmlns:a16="http://schemas.microsoft.com/office/drawing/2014/main" id="{6BAC826E-DAE3-C05C-BB52-DE06DECB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1C3350C-863F-B89D-E62E-D03734D4A356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79C30FB2-0D20-08B7-3EF3-CFC22417A050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5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84013" y="3656348"/>
            <a:ext cx="324000" cy="1101843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nliches Foto">
            <a:extLst>
              <a:ext uri="{FF2B5EF4-FFF2-40B4-BE49-F238E27FC236}">
                <a16:creationId xmlns:a16="http://schemas.microsoft.com/office/drawing/2014/main" id="{AB6D8870-F97F-594E-BAA5-C8770431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144725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ksqlDB (@ksqlDB) | Twitter">
            <a:extLst>
              <a:ext uri="{FF2B5EF4-FFF2-40B4-BE49-F238E27FC236}">
                <a16:creationId xmlns:a16="http://schemas.microsoft.com/office/drawing/2014/main" id="{1E595E89-94FD-3645-ABC7-BCDF1157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6E89C3BD-B57D-5A4E-BE3E-5815035C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86299-03B9-250F-A8AA-AA4F6BAA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9" y="4987771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9191BA9B-25FB-7933-C7E6-AFFF67CE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sqlDB (@ksqlDB) | Twitter">
            <a:extLst>
              <a:ext uri="{FF2B5EF4-FFF2-40B4-BE49-F238E27FC236}">
                <a16:creationId xmlns:a16="http://schemas.microsoft.com/office/drawing/2014/main" id="{6B6040CE-FE55-63A1-D7C4-13A18AC6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D935185-2A5A-748C-11B4-67B954312859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71" name="Straight Arrow Connector 60">
            <a:extLst>
              <a:ext uri="{FF2B5EF4-FFF2-40B4-BE49-F238E27FC236}">
                <a16:creationId xmlns:a16="http://schemas.microsoft.com/office/drawing/2014/main" id="{28921EEA-9A2F-9EA4-8A11-A6C67616004B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A303641-FF50-97B6-00DF-8C362ED3E653}"/>
              </a:ext>
            </a:extLst>
          </p:cNvPr>
          <p:cNvSpPr/>
          <p:nvPr/>
        </p:nvSpPr>
        <p:spPr>
          <a:xfrm>
            <a:off x="10010103" y="241673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86" name="Straight Arrow Connector 7">
            <a:extLst>
              <a:ext uri="{FF2B5EF4-FFF2-40B4-BE49-F238E27FC236}">
                <a16:creationId xmlns:a16="http://schemas.microsoft.com/office/drawing/2014/main" id="{1932F762-37B1-E120-1CAB-66236A6C7CF7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063318" y="2578739"/>
            <a:ext cx="946785" cy="1628531"/>
          </a:xfrm>
          <a:prstGeom prst="curvedConnector3">
            <a:avLst>
              <a:gd name="adj1" fmla="val 57861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BDA5A097-1389-9AD7-8BAF-AFDB601E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102883"/>
            <a:ext cx="497152" cy="223081"/>
          </a:xfrm>
          <a:prstGeom prst="rect">
            <a:avLst/>
          </a:prstGeom>
        </p:spPr>
      </p:pic>
      <p:sp>
        <p:nvSpPr>
          <p:cNvPr id="88" name="Can 87">
            <a:extLst>
              <a:ext uri="{FF2B5EF4-FFF2-40B4-BE49-F238E27FC236}">
                <a16:creationId xmlns:a16="http://schemas.microsoft.com/office/drawing/2014/main" id="{5541909C-E4E0-9B4F-4406-070CEC775537}"/>
              </a:ext>
            </a:extLst>
          </p:cNvPr>
          <p:cNvSpPr/>
          <p:nvPr/>
        </p:nvSpPr>
        <p:spPr>
          <a:xfrm>
            <a:off x="11610680" y="2405602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AE6232-A643-3C9E-5544-EF3023CDB56D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884448" y="2576540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2" descr="Redis - Wikipedia">
            <a:extLst>
              <a:ext uri="{FF2B5EF4-FFF2-40B4-BE49-F238E27FC236}">
                <a16:creationId xmlns:a16="http://schemas.microsoft.com/office/drawing/2014/main" id="{BC5818AC-8254-4C7A-01D7-593674B9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131266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A87AB49-FD8D-4BC6-9D12-5E09083B974C}"/>
              </a:ext>
            </a:extLst>
          </p:cNvPr>
          <p:cNvSpPr/>
          <p:nvPr/>
        </p:nvSpPr>
        <p:spPr>
          <a:xfrm>
            <a:off x="10003950" y="3050638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S3</a:t>
            </a:r>
          </a:p>
        </p:txBody>
      </p:sp>
      <p:sp>
        <p:nvSpPr>
          <p:cNvPr id="92" name="Manual Operation 91">
            <a:extLst>
              <a:ext uri="{FF2B5EF4-FFF2-40B4-BE49-F238E27FC236}">
                <a16:creationId xmlns:a16="http://schemas.microsoft.com/office/drawing/2014/main" id="{71864CB2-EE06-E295-11D4-A4B1B9C87414}"/>
              </a:ext>
            </a:extLst>
          </p:cNvPr>
          <p:cNvSpPr/>
          <p:nvPr/>
        </p:nvSpPr>
        <p:spPr>
          <a:xfrm>
            <a:off x="11599255" y="3073561"/>
            <a:ext cx="557527" cy="288534"/>
          </a:xfrm>
          <a:prstGeom prst="flowChartManualOperatio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3" name="Picture 2" descr="MinIO | Understand the guidelines for using MinIO's marks">
            <a:extLst>
              <a:ext uri="{FF2B5EF4-FFF2-40B4-BE49-F238E27FC236}">
                <a16:creationId xmlns:a16="http://schemas.microsoft.com/office/drawing/2014/main" id="{E59D21E6-A9B4-5BF2-67BA-9C12548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114" y="2854159"/>
            <a:ext cx="669383" cy="10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162CACC-E0E5-3D44-14A1-F54C396D54C5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0878295" y="3212638"/>
            <a:ext cx="776713" cy="51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7">
            <a:extLst>
              <a:ext uri="{FF2B5EF4-FFF2-40B4-BE49-F238E27FC236}">
                <a16:creationId xmlns:a16="http://schemas.microsoft.com/office/drawing/2014/main" id="{993C6258-AD25-85A8-B6F2-BFE42749530D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9063318" y="3212638"/>
            <a:ext cx="940632" cy="994632"/>
          </a:xfrm>
          <a:prstGeom prst="curvedConnector3">
            <a:avLst>
              <a:gd name="adj1" fmla="val 64695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B929334B-4CB7-52A2-AC2D-E9A2225F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4" y="2779437"/>
            <a:ext cx="497152" cy="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B4AAD4-C75C-774D-8ACF-85BA9303821B}"/>
              </a:ext>
            </a:extLst>
          </p:cNvPr>
          <p:cNvSpPr/>
          <p:nvPr/>
        </p:nvSpPr>
        <p:spPr>
          <a:xfrm>
            <a:off x="8533416" y="3525483"/>
            <a:ext cx="4469890" cy="1312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C1F0-FF13-2849-9A73-A4BC4412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EBD7C1-51EB-4865-9A96-3F34B13A13C1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2DB2B4-F2E1-5949-92E2-99A362A4DCBF}"/>
              </a:ext>
            </a:extLst>
          </p:cNvPr>
          <p:cNvSpPr>
            <a:spLocks/>
          </p:cNvSpPr>
          <p:nvPr/>
        </p:nvSpPr>
        <p:spPr bwMode="auto">
          <a:xfrm>
            <a:off x="451031" y="286077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1B47E-0C59-0941-8ED8-3736C0D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9" y="2907529"/>
            <a:ext cx="228600" cy="228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AABB4-AE36-9A43-AC75-831EF1220564}"/>
              </a:ext>
            </a:extLst>
          </p:cNvPr>
          <p:cNvCxnSpPr>
            <a:cxnSpLocks/>
            <a:stCxn id="5" idx="3"/>
            <a:endCxn id="18" idx="3"/>
          </p:cNvCxnSpPr>
          <p:nvPr/>
        </p:nvCxnSpPr>
        <p:spPr>
          <a:xfrm>
            <a:off x="1464931" y="3022770"/>
            <a:ext cx="498843" cy="8698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60AEF0FA-C644-084D-9314-A12E7C308ACA}"/>
              </a:ext>
            </a:extLst>
          </p:cNvPr>
          <p:cNvSpPr/>
          <p:nvPr/>
        </p:nvSpPr>
        <p:spPr>
          <a:xfrm rot="5400000">
            <a:off x="5225469" y="257460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tracking_sysA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E4887C3-BB10-8746-AEA9-B5FA7622CC4E}"/>
              </a:ext>
            </a:extLst>
          </p:cNvPr>
          <p:cNvSpPr>
            <a:spLocks/>
          </p:cNvSpPr>
          <p:nvPr/>
        </p:nvSpPr>
        <p:spPr bwMode="auto">
          <a:xfrm>
            <a:off x="448210" y="3559280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98DC-4B2C-2643-A63C-749086B1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3606039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58">
            <a:extLst>
              <a:ext uri="{FF2B5EF4-FFF2-40B4-BE49-F238E27FC236}">
                <a16:creationId xmlns:a16="http://schemas.microsoft.com/office/drawing/2014/main" id="{46EBA877-6870-DB4B-8605-30AE118C7C5A}"/>
              </a:ext>
            </a:extLst>
          </p:cNvPr>
          <p:cNvCxnSpPr>
            <a:cxnSpLocks/>
            <a:stCxn id="9" idx="3"/>
            <a:endCxn id="18" idx="3"/>
          </p:cNvCxnSpPr>
          <p:nvPr/>
        </p:nvCxnSpPr>
        <p:spPr>
          <a:xfrm flipV="1">
            <a:off x="1462110" y="3109750"/>
            <a:ext cx="501664" cy="611530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9EEC5B38-F38E-4E42-A7B8-5FF726BD5CEB}"/>
              </a:ext>
            </a:extLst>
          </p:cNvPr>
          <p:cNvSpPr>
            <a:spLocks/>
          </p:cNvSpPr>
          <p:nvPr/>
        </p:nvSpPr>
        <p:spPr bwMode="auto">
          <a:xfrm>
            <a:off x="454346" y="2414434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D2E8B-8B69-0E42-89C0-5971B63E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84" y="2461193"/>
            <a:ext cx="228600" cy="228600"/>
          </a:xfrm>
          <a:prstGeom prst="rect">
            <a:avLst/>
          </a:prstGeom>
        </p:spPr>
      </p:pic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4E6A247C-D624-E04C-8995-428B35C2D14A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1468246" y="2576434"/>
            <a:ext cx="495528" cy="533316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C0480B-24D7-654D-BB32-432F7E1A0DB0}"/>
              </a:ext>
            </a:extLst>
          </p:cNvPr>
          <p:cNvCxnSpPr>
            <a:cxnSpLocks/>
          </p:cNvCxnSpPr>
          <p:nvPr/>
        </p:nvCxnSpPr>
        <p:spPr>
          <a:xfrm>
            <a:off x="953750" y="3239618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6" descr="hnliches Foto">
            <a:extLst>
              <a:ext uri="{FF2B5EF4-FFF2-40B4-BE49-F238E27FC236}">
                <a16:creationId xmlns:a16="http://schemas.microsoft.com/office/drawing/2014/main" id="{20B8458E-2C8F-9A43-813A-DE64C1C3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22" y="2668410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06085-2227-0A40-8DE9-29FB6A54A6EF}"/>
              </a:ext>
            </a:extLst>
          </p:cNvPr>
          <p:cNvSpPr txBox="1"/>
          <p:nvPr/>
        </p:nvSpPr>
        <p:spPr>
          <a:xfrm>
            <a:off x="1782984" y="3667822"/>
            <a:ext cx="385869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r>
              <a:rPr lang="hr-HR" sz="800" dirty="0"/>
              <a:t> </a:t>
            </a: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AE7C4CC-0AB2-854E-97AE-2DD1C9A295E8}"/>
              </a:ext>
            </a:extLst>
          </p:cNvPr>
          <p:cNvSpPr/>
          <p:nvPr/>
        </p:nvSpPr>
        <p:spPr>
          <a:xfrm rot="5400000">
            <a:off x="2215774" y="2695750"/>
            <a:ext cx="324000" cy="828000"/>
          </a:xfrm>
          <a:prstGeom prst="can">
            <a:avLst/>
          </a:prstGeom>
          <a:solidFill>
            <a:srgbClr val="F675EC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truck/</a:t>
            </a:r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nn</a:t>
            </a: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/</a:t>
            </a:r>
            <a:br>
              <a:rPr lang="en-GB" sz="1000" b="1" dirty="0">
                <a:solidFill>
                  <a:srgbClr val="FFFFFF"/>
                </a:solidFill>
                <a:ea typeface="ＭＳ Ｐゴシック" charset="0"/>
              </a:rPr>
            </a:br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position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36D7E-EEE2-3A4B-AE95-C0921522E1F2}"/>
              </a:ext>
            </a:extLst>
          </p:cNvPr>
          <p:cNvSpPr/>
          <p:nvPr/>
        </p:nvSpPr>
        <p:spPr>
          <a:xfrm>
            <a:off x="3481830" y="2947750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7DEA9A-237E-2C4A-B8A2-B307F314CA1E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>
            <a:off x="2791774" y="3109750"/>
            <a:ext cx="690056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90C22E-8E8E-E849-80F8-9B10F5BE555F}"/>
              </a:ext>
            </a:extLst>
          </p:cNvPr>
          <p:cNvCxnSpPr>
            <a:cxnSpLocks/>
            <a:stCxn id="19" idx="3"/>
            <a:endCxn id="8" idx="3"/>
          </p:cNvCxnSpPr>
          <p:nvPr/>
        </p:nvCxnSpPr>
        <p:spPr>
          <a:xfrm>
            <a:off x="4356175" y="3109750"/>
            <a:ext cx="491294" cy="485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1D6852-2944-4C45-AE56-2F3581E6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405" y="2663018"/>
            <a:ext cx="497152" cy="22308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D52F5C-1449-A74B-A10D-DBE7A93D0364}"/>
              </a:ext>
            </a:extLst>
          </p:cNvPr>
          <p:cNvSpPr/>
          <p:nvPr/>
        </p:nvSpPr>
        <p:spPr>
          <a:xfrm>
            <a:off x="219485" y="1611033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A</a:t>
            </a:r>
          </a:p>
        </p:txBody>
      </p:sp>
      <p:pic>
        <p:nvPicPr>
          <p:cNvPr id="24" name="Picture 2" descr="Truck Icon 869308">
            <a:extLst>
              <a:ext uri="{FF2B5EF4-FFF2-40B4-BE49-F238E27FC236}">
                <a16:creationId xmlns:a16="http://schemas.microsoft.com/office/drawing/2014/main" id="{B999375E-0F76-234F-8E40-72A5CD1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8" y="1819703"/>
            <a:ext cx="728404" cy="7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541895-6281-7D43-8EB0-19F7413EE23E}"/>
              </a:ext>
            </a:extLst>
          </p:cNvPr>
          <p:cNvSpPr txBox="1"/>
          <p:nvPr/>
        </p:nvSpPr>
        <p:spPr>
          <a:xfrm>
            <a:off x="1782984" y="3435210"/>
            <a:ext cx="3687895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98</a:t>
            </a:r>
            <a:r>
              <a:rPr lang="de-CH" sz="800" dirty="0"/>
              <a:t>,</a:t>
            </a:r>
            <a:r>
              <a:rPr lang="hr-HR" sz="800" dirty="0"/>
              <a:t>27</a:t>
            </a:r>
            <a:r>
              <a:rPr lang="de-CH" sz="800" dirty="0"/>
              <a:t>,</a:t>
            </a:r>
            <a:r>
              <a:rPr lang="hr-HR" sz="800" dirty="0"/>
              <a:t>803014426</a:t>
            </a:r>
            <a:r>
              <a:rPr lang="de-CH" sz="800" dirty="0"/>
              <a:t>,</a:t>
            </a:r>
            <a:r>
              <a:rPr lang="hr-HR" sz="800" dirty="0" err="1">
                <a:solidFill>
                  <a:srgbClr val="FF0000"/>
                </a:solidFill>
              </a:rPr>
              <a:t>Normal</a:t>
            </a:r>
            <a:r>
              <a:rPr lang="de-CH" sz="800" dirty="0"/>
              <a:t>,</a:t>
            </a:r>
            <a:r>
              <a:rPr lang="hr-HR" sz="800" dirty="0"/>
              <a:t>38.65</a:t>
            </a:r>
            <a:r>
              <a:rPr lang="de-CH" sz="800" dirty="0"/>
              <a:t>,</a:t>
            </a:r>
            <a:r>
              <a:rPr lang="hr-HR" sz="800" dirty="0"/>
              <a:t>90.21</a:t>
            </a:r>
            <a:r>
              <a:rPr lang="de-CH" sz="800" dirty="0"/>
              <a:t>,</a:t>
            </a:r>
            <a:r>
              <a:rPr lang="hr-HR" sz="800" dirty="0"/>
              <a:t>5187297736652502631</a:t>
            </a:r>
            <a:endParaRPr lang="en-US" sz="8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353F580-85BC-F342-9F4D-CD513FE67591}"/>
              </a:ext>
            </a:extLst>
          </p:cNvPr>
          <p:cNvSpPr/>
          <p:nvPr/>
        </p:nvSpPr>
        <p:spPr>
          <a:xfrm>
            <a:off x="6429954" y="2951276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4E0A4F4E-CE67-F445-A46E-D5C7C631A7E5}"/>
              </a:ext>
            </a:extLst>
          </p:cNvPr>
          <p:cNvSpPr/>
          <p:nvPr/>
        </p:nvSpPr>
        <p:spPr>
          <a:xfrm rot="5400000">
            <a:off x="8377290" y="3663072"/>
            <a:ext cx="324000" cy="1088396"/>
          </a:xfrm>
          <a:prstGeom prst="can">
            <a:avLst/>
          </a:prstGeom>
          <a:solidFill>
            <a:srgbClr val="FFA122"/>
          </a:solidFill>
          <a:ln>
            <a:noFill/>
          </a:ln>
        </p:spPr>
        <p:txBody>
          <a:bodyPr vert="vert270" lIns="0" tIns="0" rIns="0" bIns="0" anchor="t" anchorCtr="0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vehicle</a:t>
            </a:r>
            <a:r>
              <a:rPr lang="de-CH" sz="1000" b="1" dirty="0">
                <a:solidFill>
                  <a:schemeClr val="bg1"/>
                </a:solidFill>
                <a:cs typeface="Arial" panose="020B0604020202020204" pitchFamily="34" charset="0"/>
              </a:rPr>
              <a:t>_</a:t>
            </a:r>
          </a:p>
          <a:p>
            <a:pPr algn="ctr"/>
            <a:r>
              <a:rPr lang="de-CH" sz="1000" b="1" dirty="0" err="1">
                <a:solidFill>
                  <a:schemeClr val="bg1"/>
                </a:solidFill>
                <a:cs typeface="Arial" panose="020B0604020202020204" pitchFamily="34" charset="0"/>
              </a:rPr>
              <a:t>tracking_refined</a:t>
            </a:r>
            <a:endParaRPr lang="en-US" sz="1000" b="1" dirty="0" err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5D05F7-39A8-144D-8180-A36499CFE97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27469" y="3113276"/>
            <a:ext cx="502485" cy="1333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5">
            <a:extLst>
              <a:ext uri="{FF2B5EF4-FFF2-40B4-BE49-F238E27FC236}">
                <a16:creationId xmlns:a16="http://schemas.microsoft.com/office/drawing/2014/main" id="{794E3951-E087-714B-8B66-3B0AFFBF513F}"/>
              </a:ext>
            </a:extLst>
          </p:cNvPr>
          <p:cNvCxnSpPr>
            <a:cxnSpLocks/>
            <a:stCxn id="26" idx="3"/>
            <a:endCxn id="27" idx="3"/>
          </p:cNvCxnSpPr>
          <p:nvPr/>
        </p:nvCxnSpPr>
        <p:spPr>
          <a:xfrm>
            <a:off x="7304299" y="3113276"/>
            <a:ext cx="690793" cy="1093994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8AC3CBD-C676-964E-BA30-3DD744CA8330}"/>
              </a:ext>
            </a:extLst>
          </p:cNvPr>
          <p:cNvSpPr/>
          <p:nvPr/>
        </p:nvSpPr>
        <p:spPr>
          <a:xfrm rot="5400000">
            <a:off x="5226306" y="5148659"/>
            <a:ext cx="324000" cy="1080000"/>
          </a:xfrm>
          <a:prstGeom prst="can">
            <a:avLst/>
          </a:prstGeom>
          <a:solidFill>
            <a:srgbClr val="C67416"/>
          </a:solidFill>
          <a:ln>
            <a:noFill/>
          </a:ln>
        </p:spPr>
        <p:txBody>
          <a:bodyPr vert="vert270" lIns="0" tIns="0" rIns="0" bIns="0" anchor="ctr" anchorCtr="0"/>
          <a:lstStyle/>
          <a:p>
            <a:pPr algn="ctr"/>
            <a:r>
              <a:rPr lang="en-GB" sz="1000" b="1" dirty="0">
                <a:solidFill>
                  <a:srgbClr val="FFFFFF"/>
                </a:solidFill>
                <a:ea typeface="ＭＳ Ｐゴシック" charset="0"/>
              </a:rPr>
              <a:t>vehicle_</a:t>
            </a:r>
          </a:p>
          <a:p>
            <a:pPr algn="ctr"/>
            <a:r>
              <a:rPr lang="en-GB" sz="1000" b="1" dirty="0" err="1">
                <a:solidFill>
                  <a:srgbClr val="FFFFFF"/>
                </a:solidFill>
                <a:ea typeface="ＭＳ Ｐゴシック" charset="0"/>
              </a:rPr>
              <a:t>tracking_sysB</a:t>
            </a:r>
            <a:endParaRPr lang="en-GB" sz="1000" b="1" dirty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2C18A947-5A38-6F47-9DC9-FA1E9F788D44}"/>
              </a:ext>
            </a:extLst>
          </p:cNvPr>
          <p:cNvSpPr>
            <a:spLocks/>
          </p:cNvSpPr>
          <p:nvPr/>
        </p:nvSpPr>
        <p:spPr bwMode="auto">
          <a:xfrm>
            <a:off x="387320" y="542530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DD31F6D-B164-4E41-B485-61DFF7C33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58" y="5472062"/>
            <a:ext cx="228600" cy="228600"/>
          </a:xfrm>
          <a:prstGeom prst="rect">
            <a:avLst/>
          </a:prstGeom>
        </p:spPr>
      </p:pic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5CB41275-2DC8-5D4F-9450-7DE4BFDF82E5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401220" y="5587303"/>
            <a:ext cx="445502" cy="9627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utoShape 4">
            <a:extLst>
              <a:ext uri="{FF2B5EF4-FFF2-40B4-BE49-F238E27FC236}">
                <a16:creationId xmlns:a16="http://schemas.microsoft.com/office/drawing/2014/main" id="{A8DDBAA9-6AFD-AF42-9B69-3CB80C860EB8}"/>
              </a:ext>
            </a:extLst>
          </p:cNvPr>
          <p:cNvSpPr>
            <a:spLocks/>
          </p:cNvSpPr>
          <p:nvPr/>
        </p:nvSpPr>
        <p:spPr bwMode="auto">
          <a:xfrm>
            <a:off x="384499" y="616152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1FE55-DF6C-AD40-A7C4-AB1A6955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36" y="6208282"/>
            <a:ext cx="228600" cy="228600"/>
          </a:xfrm>
          <a:prstGeom prst="rect">
            <a:avLst/>
          </a:prstGeom>
        </p:spPr>
      </p:pic>
      <p:cxnSp>
        <p:nvCxnSpPr>
          <p:cNvPr id="37" name="Straight Arrow Connector 58">
            <a:extLst>
              <a:ext uri="{FF2B5EF4-FFF2-40B4-BE49-F238E27FC236}">
                <a16:creationId xmlns:a16="http://schemas.microsoft.com/office/drawing/2014/main" id="{08FAC785-B737-1C4F-B901-75FD5CDD338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 flipV="1">
            <a:off x="1398399" y="5683574"/>
            <a:ext cx="448323" cy="63994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oShape 4">
            <a:extLst>
              <a:ext uri="{FF2B5EF4-FFF2-40B4-BE49-F238E27FC236}">
                <a16:creationId xmlns:a16="http://schemas.microsoft.com/office/drawing/2014/main" id="{DD3294A2-02E6-664B-AD07-1A2BC5025299}"/>
              </a:ext>
            </a:extLst>
          </p:cNvPr>
          <p:cNvSpPr>
            <a:spLocks/>
          </p:cNvSpPr>
          <p:nvPr/>
        </p:nvSpPr>
        <p:spPr bwMode="auto">
          <a:xfrm>
            <a:off x="390635" y="4960113"/>
            <a:ext cx="1013900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Truck-1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642AB5-5547-454E-B47C-A015D02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73" y="5006872"/>
            <a:ext cx="228600" cy="228600"/>
          </a:xfrm>
          <a:prstGeom prst="rect">
            <a:avLst/>
          </a:prstGeom>
        </p:spPr>
      </p:pic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85FD80B-3C84-B544-81F3-597E30AF24D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1404535" y="5122113"/>
            <a:ext cx="442187" cy="561461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0E285-DFAA-054D-9EBB-846ED5FF95B1}"/>
              </a:ext>
            </a:extLst>
          </p:cNvPr>
          <p:cNvCxnSpPr>
            <a:cxnSpLocks/>
          </p:cNvCxnSpPr>
          <p:nvPr/>
        </p:nvCxnSpPr>
        <p:spPr>
          <a:xfrm>
            <a:off x="891449" y="5790665"/>
            <a:ext cx="0" cy="28800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AutoShape 4">
            <a:extLst>
              <a:ext uri="{FF2B5EF4-FFF2-40B4-BE49-F238E27FC236}">
                <a16:creationId xmlns:a16="http://schemas.microsoft.com/office/drawing/2014/main" id="{12A503F3-74F2-F74C-816E-599A9C4C21CF}"/>
              </a:ext>
            </a:extLst>
          </p:cNvPr>
          <p:cNvSpPr>
            <a:spLocks/>
          </p:cNvSpPr>
          <p:nvPr/>
        </p:nvSpPr>
        <p:spPr bwMode="auto">
          <a:xfrm>
            <a:off x="1846722" y="5521574"/>
            <a:ext cx="512744" cy="324000"/>
          </a:xfrm>
          <a:prstGeom prst="roundRect">
            <a:avLst>
              <a:gd name="adj" fmla="val 18750"/>
            </a:avLst>
          </a:pr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r>
              <a:rPr lang="en-US" sz="1000" b="1" dirty="0">
                <a:solidFill>
                  <a:srgbClr val="FFFFFF"/>
                </a:solidFill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4CEC0BB-0DC4-5147-ACE3-54EA6A632529}"/>
              </a:ext>
            </a:extLst>
          </p:cNvPr>
          <p:cNvSpPr/>
          <p:nvPr/>
        </p:nvSpPr>
        <p:spPr>
          <a:xfrm>
            <a:off x="3559083" y="5539083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Bridge MQTT to Kafka</a:t>
            </a:r>
          </a:p>
        </p:txBody>
      </p:sp>
      <p:sp>
        <p:nvSpPr>
          <p:cNvPr id="44" name="Multi-document 43">
            <a:extLst>
              <a:ext uri="{FF2B5EF4-FFF2-40B4-BE49-F238E27FC236}">
                <a16:creationId xmlns:a16="http://schemas.microsoft.com/office/drawing/2014/main" id="{5DA4FF16-2849-DC47-A300-3EA0419BBE56}"/>
              </a:ext>
            </a:extLst>
          </p:cNvPr>
          <p:cNvSpPr/>
          <p:nvPr/>
        </p:nvSpPr>
        <p:spPr>
          <a:xfrm>
            <a:off x="2544227" y="5517731"/>
            <a:ext cx="550513" cy="337512"/>
          </a:xfrm>
          <a:prstGeom prst="flowChartMulti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</a:t>
            </a: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6172F4EB-96EF-3148-896C-1BB68297AD3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359466" y="5683574"/>
            <a:ext cx="184761" cy="2913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EE17C-C67B-644D-AEC2-3D38EFE67BB9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>
            <a:off x="3094740" y="5686487"/>
            <a:ext cx="464343" cy="1459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005DBE-FE9B-AB4F-91CA-DE782DB166B3}"/>
              </a:ext>
            </a:extLst>
          </p:cNvPr>
          <p:cNvCxnSpPr>
            <a:cxnSpLocks/>
            <a:stCxn id="43" idx="3"/>
            <a:endCxn id="31" idx="3"/>
          </p:cNvCxnSpPr>
          <p:nvPr/>
        </p:nvCxnSpPr>
        <p:spPr>
          <a:xfrm flipV="1">
            <a:off x="4433428" y="5688659"/>
            <a:ext cx="414878" cy="12424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6" descr="hnliches Foto">
            <a:extLst>
              <a:ext uri="{FF2B5EF4-FFF2-40B4-BE49-F238E27FC236}">
                <a16:creationId xmlns:a16="http://schemas.microsoft.com/office/drawing/2014/main" id="{6456B503-D2C0-7541-A4C1-357BFBC42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23" y="522755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576F1D-0B19-5340-A3F5-608D8851C251}"/>
              </a:ext>
            </a:extLst>
          </p:cNvPr>
          <p:cNvSpPr/>
          <p:nvPr/>
        </p:nvSpPr>
        <p:spPr>
          <a:xfrm>
            <a:off x="230115" y="4241269"/>
            <a:ext cx="3010639" cy="2444183"/>
          </a:xfrm>
          <a:prstGeom prst="roundRect">
            <a:avLst>
              <a:gd name="adj" fmla="val 741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Vehicle Tracking System B</a:t>
            </a:r>
          </a:p>
        </p:txBody>
      </p:sp>
      <p:pic>
        <p:nvPicPr>
          <p:cNvPr id="50" name="Picture 4" descr="Truck Icon 2300420">
            <a:extLst>
              <a:ext uri="{FF2B5EF4-FFF2-40B4-BE49-F238E27FC236}">
                <a16:creationId xmlns:a16="http://schemas.microsoft.com/office/drawing/2014/main" id="{0DFE3D3B-CE6C-4C4F-B3F1-8B5B7DC5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4446149"/>
            <a:ext cx="566754" cy="56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8B414B-5BAE-9C45-8A3B-4A3D3EA7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5061596"/>
            <a:ext cx="848906" cy="3512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F2A3B8-4BE6-8545-8C98-15B7DB76B575}"/>
              </a:ext>
            </a:extLst>
          </p:cNvPr>
          <p:cNvSpPr txBox="1"/>
          <p:nvPr/>
        </p:nvSpPr>
        <p:spPr>
          <a:xfrm>
            <a:off x="1920973" y="6057588"/>
            <a:ext cx="386523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SystemB,1599406885795,52,24,1565885487,</a:t>
            </a:r>
            <a:r>
              <a:rPr lang="hr-HR" sz="800" dirty="0">
                <a:solidFill>
                  <a:srgbClr val="FF0000"/>
                </a:solidFill>
              </a:rPr>
              <a:t>Normal</a:t>
            </a:r>
            <a:r>
              <a:rPr lang="hr-HR" sz="800" dirty="0"/>
              <a:t>,39.72:-90.24,-8148315682134694067</a:t>
            </a:r>
            <a:endParaRPr lang="en-US" sz="8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82876-5DB3-2B41-8CD6-2B903D8ABE08}"/>
              </a:ext>
            </a:extLst>
          </p:cNvPr>
          <p:cNvSpPr/>
          <p:nvPr/>
        </p:nvSpPr>
        <p:spPr>
          <a:xfrm>
            <a:off x="6424501" y="5526659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Refinement</a:t>
            </a:r>
          </a:p>
        </p:txBody>
      </p:sp>
      <p:cxnSp>
        <p:nvCxnSpPr>
          <p:cNvPr id="54" name="Straight Arrow Connector 112">
            <a:extLst>
              <a:ext uri="{FF2B5EF4-FFF2-40B4-BE49-F238E27FC236}">
                <a16:creationId xmlns:a16="http://schemas.microsoft.com/office/drawing/2014/main" id="{295CEA3B-A3DE-CE4F-9946-94E2AF009B97}"/>
              </a:ext>
            </a:extLst>
          </p:cNvPr>
          <p:cNvCxnSpPr>
            <a:cxnSpLocks/>
            <a:stCxn id="53" idx="3"/>
            <a:endCxn id="27" idx="3"/>
          </p:cNvCxnSpPr>
          <p:nvPr/>
        </p:nvCxnSpPr>
        <p:spPr>
          <a:xfrm flipV="1">
            <a:off x="7298846" y="4207270"/>
            <a:ext cx="696246" cy="148138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D71F4-E9C8-9F40-AB7C-7B586BFA7AF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928306" y="5688659"/>
            <a:ext cx="496195" cy="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1F6420-3682-FB41-AD57-7A84CD31848B}"/>
              </a:ext>
            </a:extLst>
          </p:cNvPr>
          <p:cNvSpPr/>
          <p:nvPr/>
        </p:nvSpPr>
        <p:spPr>
          <a:xfrm>
            <a:off x="9739488" y="4038054"/>
            <a:ext cx="1260000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Detect problematic driving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357D9A87-DE4A-AD4A-BC76-C62555F7A93C}"/>
              </a:ext>
            </a:extLst>
          </p:cNvPr>
          <p:cNvSpPr/>
          <p:nvPr/>
        </p:nvSpPr>
        <p:spPr>
          <a:xfrm rot="5400000">
            <a:off x="11780868" y="3700294"/>
            <a:ext cx="324000" cy="1003700"/>
          </a:xfrm>
          <a:prstGeom prst="can">
            <a:avLst/>
          </a:prstGeom>
          <a:solidFill>
            <a:schemeClr val="accent4"/>
          </a:solidFill>
          <a:ln w="952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000" b="1" dirty="0" err="1">
                <a:solidFill>
                  <a:schemeClr val="bg1"/>
                </a:solidFill>
              </a:rPr>
              <a:t>problematic</a:t>
            </a:r>
            <a:r>
              <a:rPr lang="de-CH" sz="1000" b="1" dirty="0">
                <a:solidFill>
                  <a:schemeClr val="bg1"/>
                </a:solidFill>
              </a:rPr>
              <a:t>_</a:t>
            </a:r>
            <a:br>
              <a:rPr lang="de-CH" sz="1000" b="1" dirty="0">
                <a:solidFill>
                  <a:schemeClr val="bg1"/>
                </a:solidFill>
              </a:rPr>
            </a:br>
            <a:r>
              <a:rPr lang="de-CH" sz="1000" b="1" dirty="0" err="1">
                <a:solidFill>
                  <a:schemeClr val="bg1"/>
                </a:solidFill>
              </a:rPr>
              <a:t>driving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AB7D2B-4D72-1F47-9605-3AD0764A1518}"/>
              </a:ext>
            </a:extLst>
          </p:cNvPr>
          <p:cNvCxnSpPr>
            <a:cxnSpLocks/>
            <a:stCxn id="56" idx="3"/>
            <a:endCxn id="57" idx="3"/>
          </p:cNvCxnSpPr>
          <p:nvPr/>
        </p:nvCxnSpPr>
        <p:spPr>
          <a:xfrm>
            <a:off x="10999488" y="4200054"/>
            <a:ext cx="441530" cy="2090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D8D1B-A2FA-C246-96ED-2EEDB98F6D8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083488" y="4200054"/>
            <a:ext cx="656000" cy="7216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hnliches Foto">
            <a:extLst>
              <a:ext uri="{FF2B5EF4-FFF2-40B4-BE49-F238E27FC236}">
                <a16:creationId xmlns:a16="http://schemas.microsoft.com/office/drawing/2014/main" id="{97DA989E-287D-924A-9DD4-FDB6A03D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02" y="3752547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sqlDB (@ksqlDB) | Twitter">
            <a:extLst>
              <a:ext uri="{FF2B5EF4-FFF2-40B4-BE49-F238E27FC236}">
                <a16:creationId xmlns:a16="http://schemas.microsoft.com/office/drawing/2014/main" id="{D46F3E99-006D-724D-8374-EE5B668A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66" y="3584359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D856B-CFB5-2041-BB4A-C27F28AD9FA3}"/>
              </a:ext>
            </a:extLst>
          </p:cNvPr>
          <p:cNvSpPr txBox="1"/>
          <p:nvPr/>
        </p:nvSpPr>
        <p:spPr>
          <a:xfrm>
            <a:off x="9499002" y="4479212"/>
            <a:ext cx="1962503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hr-HR" sz="800" dirty="0"/>
              <a:t>2020-06-02 14:39:56.605</a:t>
            </a:r>
            <a:r>
              <a:rPr lang="de-CH" sz="800" dirty="0"/>
              <a:t>,</a:t>
            </a:r>
            <a:r>
              <a:rPr lang="hr-HR" sz="800" dirty="0"/>
              <a:t>21</a:t>
            </a:r>
            <a:r>
              <a:rPr lang="de-CH" sz="800" dirty="0"/>
              <a:t>,</a:t>
            </a:r>
            <a:r>
              <a:rPr lang="hr-HR" sz="800" dirty="0"/>
              <a:t>19</a:t>
            </a:r>
            <a:r>
              <a:rPr lang="de-CH" sz="800" dirty="0"/>
              <a:t>,</a:t>
            </a:r>
            <a:r>
              <a:rPr lang="hr-HR" sz="800" dirty="0"/>
              <a:t>803014427</a:t>
            </a:r>
            <a:r>
              <a:rPr lang="de-CH" sz="800" dirty="0"/>
              <a:t>,</a:t>
            </a:r>
            <a:br>
              <a:rPr lang="hr-HR" sz="800" dirty="0"/>
            </a:br>
            <a:r>
              <a:rPr lang="hr-HR" sz="800" dirty="0" err="1">
                <a:solidFill>
                  <a:srgbClr val="FF0000"/>
                </a:solidFill>
              </a:rPr>
              <a:t>Overspeed</a:t>
            </a:r>
            <a:r>
              <a:rPr lang="de-CH" sz="800" dirty="0"/>
              <a:t>,</a:t>
            </a:r>
            <a:r>
              <a:rPr lang="hr-HR" sz="800" dirty="0"/>
              <a:t>32.35</a:t>
            </a:r>
            <a:r>
              <a:rPr lang="de-CH" sz="800" dirty="0"/>
              <a:t>,</a:t>
            </a:r>
            <a:r>
              <a:rPr lang="hr-HR" sz="800" dirty="0"/>
              <a:t>91.21</a:t>
            </a:r>
            <a:r>
              <a:rPr lang="de-CH" sz="800" dirty="0"/>
              <a:t>,</a:t>
            </a:r>
            <a:r>
              <a:rPr lang="hr-HR" sz="800" dirty="0"/>
              <a:t>5187297736652502632</a:t>
            </a:r>
            <a:endParaRPr lang="en-US" sz="8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A4F53A4-9FF2-AB49-9E6D-0DE5E1FC9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1983" y="3646863"/>
            <a:ext cx="409441" cy="211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6" descr="hnliches Foto">
            <a:extLst>
              <a:ext uri="{FF2B5EF4-FFF2-40B4-BE49-F238E27FC236}">
                <a16:creationId xmlns:a16="http://schemas.microsoft.com/office/drawing/2014/main" id="{84558BDF-0688-3C41-B9F6-370C1549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65" y="3690721"/>
            <a:ext cx="497152" cy="2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sqlDB (@ksqlDB) | Twitter">
            <a:extLst>
              <a:ext uri="{FF2B5EF4-FFF2-40B4-BE49-F238E27FC236}">
                <a16:creationId xmlns:a16="http://schemas.microsoft.com/office/drawing/2014/main" id="{AD355335-0E11-0E49-A3B1-E1F504BF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5" y="2529196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sqlDB (@ksqlDB) | Twitter">
            <a:extLst>
              <a:ext uri="{FF2B5EF4-FFF2-40B4-BE49-F238E27FC236}">
                <a16:creationId xmlns:a16="http://schemas.microsoft.com/office/drawing/2014/main" id="{C90EEBDB-014D-D74E-8464-BE00551B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4" y="5113527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296D2C4-205C-5217-8EA1-DFD85430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63" y="2371844"/>
            <a:ext cx="414878" cy="1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sqlDB (@ksqlDB) | Twitter">
            <a:extLst>
              <a:ext uri="{FF2B5EF4-FFF2-40B4-BE49-F238E27FC236}">
                <a16:creationId xmlns:a16="http://schemas.microsoft.com/office/drawing/2014/main" id="{FA1CBBBD-4639-6391-11BC-9FA18332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31" y="2623295"/>
            <a:ext cx="378333" cy="3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BC4B56-06D7-C501-8E4D-D5BEEE52D56C}"/>
              </a:ext>
            </a:extLst>
          </p:cNvPr>
          <p:cNvSpPr/>
          <p:nvPr/>
        </p:nvSpPr>
        <p:spPr>
          <a:xfrm>
            <a:off x="8701743" y="3000501"/>
            <a:ext cx="794851" cy="288000"/>
          </a:xfrm>
          <a:prstGeom prst="roundRect">
            <a:avLst>
              <a:gd name="adj" fmla="val 19334"/>
            </a:avLst>
          </a:prstGeom>
          <a:solidFill>
            <a:schemeClr val="bg2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Pull query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92251D7C-51F8-CE29-1CE2-FF5755B37F45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 flipV="1">
            <a:off x="8529205" y="3144500"/>
            <a:ext cx="172538" cy="900769"/>
          </a:xfrm>
          <a:prstGeom prst="curvedConnector2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E4BE215-A274-34F6-9C80-5054AEA70F12}"/>
              </a:ext>
            </a:extLst>
          </p:cNvPr>
          <p:cNvSpPr/>
          <p:nvPr/>
        </p:nvSpPr>
        <p:spPr>
          <a:xfrm>
            <a:off x="10010103" y="2990901"/>
            <a:ext cx="874345" cy="324000"/>
          </a:xfrm>
          <a:prstGeom prst="roundRect">
            <a:avLst>
              <a:gd name="adj" fmla="val 19334"/>
            </a:avLst>
          </a:pr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Kafka to Redis</a:t>
            </a:r>
          </a:p>
        </p:txBody>
      </p:sp>
      <p:cxnSp>
        <p:nvCxnSpPr>
          <p:cNvPr id="73" name="Straight Arrow Connector 7">
            <a:extLst>
              <a:ext uri="{FF2B5EF4-FFF2-40B4-BE49-F238E27FC236}">
                <a16:creationId xmlns:a16="http://schemas.microsoft.com/office/drawing/2014/main" id="{C60BCBC4-AE30-1711-E215-9ED7B279BC64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63318" y="3152901"/>
            <a:ext cx="946785" cy="1054369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EF1DCC49-7F82-5E35-BB80-5D60257E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178" y="2677045"/>
            <a:ext cx="497152" cy="223081"/>
          </a:xfrm>
          <a:prstGeom prst="rect">
            <a:avLst/>
          </a:prstGeom>
        </p:spPr>
      </p:pic>
      <p:sp>
        <p:nvSpPr>
          <p:cNvPr id="75" name="Can 74">
            <a:extLst>
              <a:ext uri="{FF2B5EF4-FFF2-40B4-BE49-F238E27FC236}">
                <a16:creationId xmlns:a16="http://schemas.microsoft.com/office/drawing/2014/main" id="{E0E08377-4BCD-120B-9179-EEE8A89D317E}"/>
              </a:ext>
            </a:extLst>
          </p:cNvPr>
          <p:cNvSpPr/>
          <p:nvPr/>
        </p:nvSpPr>
        <p:spPr>
          <a:xfrm>
            <a:off x="11610680" y="2979764"/>
            <a:ext cx="557526" cy="341875"/>
          </a:xfrm>
          <a:prstGeom prst="can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712D25D-97DA-480A-A9D6-C4CC5E62FD73}"/>
              </a:ext>
            </a:extLst>
          </p:cNvPr>
          <p:cNvCxnSpPr>
            <a:cxnSpLocks/>
            <a:stCxn id="72" idx="3"/>
            <a:endCxn id="75" idx="2"/>
          </p:cNvCxnSpPr>
          <p:nvPr/>
        </p:nvCxnSpPr>
        <p:spPr>
          <a:xfrm flipV="1">
            <a:off x="10884448" y="3150702"/>
            <a:ext cx="726232" cy="2199"/>
          </a:xfrm>
          <a:prstGeom prst="straightConnector1">
            <a:avLst/>
          </a:prstGeom>
          <a:ln w="19050" cmpd="sng">
            <a:solidFill>
              <a:schemeClr val="bg2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Redis - Wikipedia">
            <a:extLst>
              <a:ext uri="{FF2B5EF4-FFF2-40B4-BE49-F238E27FC236}">
                <a16:creationId xmlns:a16="http://schemas.microsoft.com/office/drawing/2014/main" id="{0F0116D0-7CE2-37FF-934A-F148811A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42" y="2705428"/>
            <a:ext cx="612955" cy="20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4143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vadis PPT Template 2019" id="{C61363CE-10A0-734F-B236-077C2302E00E}" vid="{CAC6573B-C561-2A4C-8F8B-52A7DFEDAA4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uilding Block GeneralDocType" ma:contentTypeID="0x0101008A3E7A74CC7B6D498FAA55EE7D07461A0049393F801F14844C8AE69036FE1A25ED009148318F39D3B244B4BDC58E23573D94" ma:contentTypeVersion="6" ma:contentTypeDescription="" ma:contentTypeScope="" ma:versionID="79caed3ac836eb36f85568c6877a61c1">
  <xsd:schema xmlns:xsd="http://www.w3.org/2001/XMLSchema" xmlns:xs="http://www.w3.org/2001/XMLSchema" xmlns:p="http://schemas.microsoft.com/office/2006/metadata/properties" xmlns:ns2="36351cdd-0dd9-4b4a-8e5c-007e4cafafda" xmlns:ns3="c4b9e184-14ce-443c-b89e-4fb866c8376b" targetNamespace="http://schemas.microsoft.com/office/2006/metadata/properties" ma:root="true" ma:fieldsID="147d0cb4009b0140b1bc83f1c27d00d3" ns2:_="" ns3:_="">
    <xsd:import namespace="36351cdd-0dd9-4b4a-8e5c-007e4cafafda"/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BBResponsible" minOccurs="0"/>
                <xsd:element ref="ns3:ValidTo" minOccurs="0"/>
                <xsd:element ref="ns3:SecurityLevel" minOccurs="0"/>
                <xsd:element ref="ns2:e006c5531a554e199b1c161782e18fa7" minOccurs="0"/>
                <xsd:element ref="ns3:TaxCatchAll" minOccurs="0"/>
                <xsd:element ref="ns3:TaxCatchAllLabel" minOccurs="0"/>
                <xsd:element ref="ns2:e26f90fa4b114d36b92a0f4d3b83316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1cdd-0dd9-4b4a-8e5c-007e4cafafda" elementFormDefault="qualified">
    <xsd:import namespace="http://schemas.microsoft.com/office/2006/documentManagement/types"/>
    <xsd:import namespace="http://schemas.microsoft.com/office/infopath/2007/PartnerControls"/>
    <xsd:element name="BBResponsible" ma:index="3" nillable="true" ma:displayName="Responsible" ma:description="The responsible person for this building block" ma:indexed="true" ma:list="UserInfo" ma:SharePointGroup="0" ma:internalName="BBResponsibl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006c5531a554e199b1c161782e18fa7" ma:index="10" nillable="true" ma:taxonomy="true" ma:internalName="e006c5531a554e199b1c161782e18fa7" ma:taxonomyFieldName="BBType" ma:displayName="Type" ma:default="" ma:fieldId="{e006c553-1a55-4e19-9b1c-161782e18fa7}" ma:taxonomyMulti="true" ma:sspId="e6b7f0d9-f34e-4053-b96a-1c1484d0c72f" ma:termSetId="0160587e-76b6-4642-bd59-5f3e119a80b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26f90fa4b114d36b92a0f4d3b833166" ma:index="14" nillable="true" ma:taxonomy="true" ma:internalName="e26f90fa4b114d36b92a0f4d3b833166" ma:taxonomyFieldName="BBTechnology" ma:displayName="Technology" ma:default="38;#General|ad21028a-252f-47ac-86ac-384c5e0dcfe0" ma:fieldId="{e26f90fa-4b11-4d36-b92a-0f4d3b833166}" ma:taxonomyMulti="true" ma:sspId="e6b7f0d9-f34e-4053-b96a-1c1484d0c72f" ma:termSetId="1c207104-a7ca-489c-baa7-54377050c7bd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4" nillable="true" ma:displayName="Valid To" ma:format="DateOnly" ma:internalName="ValidTo" ma:readOnly="false">
      <xsd:simpleType>
        <xsd:restriction base="dms:DateTime"/>
      </xsd:simpleType>
    </xsd:element>
    <xsd:element name="SecurityLevel" ma:index="5" nillable="true" ma:displayName="Security Level" ma:default="internal" ma:format="RadioButtons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TaxCatchAll" ma:index="11" nillable="true" ma:displayName="Taxonomy Catch All Column" ma:hidden="true" ma:list="{7d8591b3-8293-4fd7-b11f-62a0ea518482}" ma:internalName="TaxCatchAll" ma:showField="CatchAllData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d8591b3-8293-4fd7-b11f-62a0ea518482}" ma:internalName="TaxCatchAllLabel" ma:readOnly="true" ma:showField="CatchAllDataLabel" ma:web="36351cdd-0dd9-4b4a-8e5c-007e4cafaf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Level xmlns="c4b9e184-14ce-443c-b89e-4fb866c8376b">internal</SecurityLevel>
    <ValidTo xmlns="c4b9e184-14ce-443c-b89e-4fb866c8376b" xsi:nil="true"/>
    <e26f90fa4b114d36b92a0f4d3b833166 xmlns="36351cdd-0dd9-4b4a-8e5c-007e4cafaf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ad21028a-252f-47ac-86ac-384c5e0dcfe0</TermId>
        </TermInfo>
      </Terms>
    </e26f90fa4b114d36b92a0f4d3b833166>
    <TaxCatchAll xmlns="c4b9e184-14ce-443c-b89e-4fb866c8376b">
      <Value>38</Value>
      <Value>17</Value>
    </TaxCatchAll>
    <BBResponsible xmlns="36351cdd-0dd9-4b4a-8e5c-007e4cafafda">
      <UserInfo>
        <DisplayName/>
        <AccountId xsi:nil="true"/>
        <AccountType/>
      </UserInfo>
    </BBResponsible>
    <e006c5531a554e199b1c161782e18fa7 xmlns="36351cdd-0dd9-4b4a-8e5c-007e4cafafda">
      <Terms xmlns="http://schemas.microsoft.com/office/infopath/2007/PartnerControls"/>
    </e006c5531a554e199b1c161782e18fa7>
  </documentManagement>
</p:properties>
</file>

<file path=customXml/itemProps1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610167-6684-4945-9C65-8F37F25E39F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008673D-01BD-4B6A-BB80-2EC6B8918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51cdd-0dd9-4b4a-8e5c-007e4cafafda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DAABE6B-7EDE-498E-A165-B1EE51F54FE7}">
  <ds:schemaRefs>
    <ds:schemaRef ds:uri="http://www.w3.org/XML/1998/namespace"/>
    <ds:schemaRef ds:uri="http://purl.org/dc/terms/"/>
    <ds:schemaRef ds:uri="http://schemas.microsoft.com/office/2006/metadata/properties"/>
    <ds:schemaRef ds:uri="36351cdd-0dd9-4b4a-8e5c-007e4cafafda"/>
    <ds:schemaRef ds:uri="c4b9e184-14ce-443c-b89e-4fb866c8376b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16980</TotalTime>
  <Words>2469</Words>
  <Application>Microsoft Macintosh PowerPoint</Application>
  <PresentationFormat>Custom</PresentationFormat>
  <Paragraphs>531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Impact</vt:lpstr>
      <vt:lpstr>Nunito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van Keulen</dc:creator>
  <cp:lastModifiedBy>Schmutz, Guido</cp:lastModifiedBy>
  <cp:revision>54</cp:revision>
  <cp:lastPrinted>2020-08-24T13:51:20Z</cp:lastPrinted>
  <dcterms:created xsi:type="dcterms:W3CDTF">2019-09-11T18:47:12Z</dcterms:created>
  <dcterms:modified xsi:type="dcterms:W3CDTF">2023-07-02T20:02:38Z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0x0101008A3E7A74CC7B6D498FAA55EE7D07461A0049393F801F14844C8AE69036FE1A25ED009148318F39D3B244B4BDC58E23573D94</vt:lpwstr>
  </property>
  <property fmtid="{D5CDD505-2E9C-101B-9397-08002B2CF9AE}" pid="3" name="BDSDiscipline">
    <vt:lpwstr>43;#SEC-GEN|9a069ce5-35cb-458f-b110-00d8b51ad25d</vt:lpwstr>
  </property>
  <property fmtid="{D5CDD505-2E9C-101B-9397-08002B2CF9AE}" pid="4" name="p6bbf032a31a4ec1a9242008b5f52d30">
    <vt:lpwstr>Idea (less than 50%)|11738ae2-6e62-42f4-a361-42d574667437</vt:lpwstr>
  </property>
  <property fmtid="{D5CDD505-2E9C-101B-9397-08002B2CF9AE}" pid="5" name="BBType">
    <vt:lpwstr/>
  </property>
  <property fmtid="{D5CDD505-2E9C-101B-9397-08002B2CF9AE}" pid="6" name="BBTechnology">
    <vt:lpwstr>38;#General|ad21028a-252f-47ac-86ac-384c5e0dcfe0</vt:lpwstr>
  </property>
  <property fmtid="{D5CDD505-2E9C-101B-9397-08002B2CF9AE}" pid="7" name="BBStatus">
    <vt:lpwstr>17;#Idea (less than 50%)|11738ae2-6e62-42f4-a361-42d574667437</vt:lpwstr>
  </property>
</Properties>
</file>